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  <p:sldMasterId id="2147483688" r:id="rId2"/>
    <p:sldMasterId id="2147483691" r:id="rId3"/>
  </p:sldMasterIdLst>
  <p:notesMasterIdLst>
    <p:notesMasterId r:id="rId10"/>
  </p:notesMasterIdLst>
  <p:sldIdLst>
    <p:sldId id="265" r:id="rId4"/>
    <p:sldId id="269" r:id="rId5"/>
    <p:sldId id="266" r:id="rId6"/>
    <p:sldId id="258" r:id="rId7"/>
    <p:sldId id="270" r:id="rId8"/>
    <p:sldId id="264" r:id="rId9"/>
  </p:sldIdLst>
  <p:sldSz cx="7559675" cy="10691813"/>
  <p:notesSz cx="6797675" cy="9926638"/>
  <p:defaultTextStyle>
    <a:defPPr>
      <a:defRPr lang="fr-FR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C000"/>
    <a:srgbClr val="235BA8"/>
    <a:srgbClr val="FFE000"/>
    <a:srgbClr val="FF7C80"/>
    <a:srgbClr val="FF3300"/>
    <a:srgbClr val="FF4B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07" autoAdjust="0"/>
  </p:normalViewPr>
  <p:slideViewPr>
    <p:cSldViewPr snapToGrid="0">
      <p:cViewPr varScale="1">
        <p:scale>
          <a:sx n="73" d="100"/>
          <a:sy n="73" d="100"/>
        </p:scale>
        <p:origin x="2958" y="-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78204-E78B-42ED-A2E9-E8D8EAF5EF5E}" type="datetimeFigureOut">
              <a:rPr lang="fr-CH" smtClean="0"/>
              <a:t>04.06.2018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606" y="4776789"/>
            <a:ext cx="5438464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098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5BA87-BEC0-4628-9B2C-A03EEB8AC4C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01657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729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6/4/2018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043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820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 dirty="0"/>
              <a:t>ESENCIAL énergies </a:t>
            </a:r>
            <a:r>
              <a:rPr lang="fr-CH" altLang="fr-FR" dirty="0" err="1"/>
              <a:t>Sàrl</a:t>
            </a:r>
            <a:r>
              <a:rPr lang="fr-CH" altLang="fr-FR" dirty="0"/>
              <a:t> – A votre service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688F-0585-4FA4-9B39-B39FDEC688C3}" type="datetimeFigureOut">
              <a:rPr lang="fr-CH" smtClean="0"/>
              <a:t>04.06.2018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C3BD-06F2-44C0-9850-352DB922D583}" type="slidenum">
              <a:rPr lang="fr-CH" smtClean="0"/>
              <a:t>‹N°›</a:t>
            </a:fld>
            <a:endParaRPr lang="fr-CH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A8438379-B020-4698-9C9A-A3F7A63A93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0543" y="9770014"/>
            <a:ext cx="442608" cy="420660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7EF84C21-92AD-4099-9041-A426D440EE9A}"/>
              </a:ext>
            </a:extLst>
          </p:cNvPr>
          <p:cNvSpPr txBox="1"/>
          <p:nvPr userDrawn="1"/>
        </p:nvSpPr>
        <p:spPr>
          <a:xfrm>
            <a:off x="982254" y="9757430"/>
            <a:ext cx="2294380" cy="415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049" b="1" dirty="0">
                <a:latin typeface="Lato Light" panose="020F0502020204030203"/>
              </a:rPr>
              <a:t>24H / 24 7j / 7</a:t>
            </a:r>
          </a:p>
          <a:p>
            <a:r>
              <a:rPr lang="fr-CH" sz="1049" dirty="0">
                <a:latin typeface="Lato Light" panose="020F0502020204030203"/>
              </a:rPr>
              <a:t>SERVICE D’INTERVENTION</a:t>
            </a:r>
            <a:endParaRPr lang="fr-CH" sz="1049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D2A4E3C1-9546-4F0D-BD0A-AEFAF900F47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30115" y="9716548"/>
            <a:ext cx="440169" cy="474309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B7A6902A-77C9-4A2D-81DC-22BA10ADA754}"/>
              </a:ext>
            </a:extLst>
          </p:cNvPr>
          <p:cNvSpPr txBox="1"/>
          <p:nvPr userDrawn="1"/>
        </p:nvSpPr>
        <p:spPr>
          <a:xfrm>
            <a:off x="3276633" y="9734119"/>
            <a:ext cx="1668782" cy="415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049" b="1" dirty="0">
                <a:latin typeface="Lato Light" panose="020F0502020204030203"/>
              </a:rPr>
              <a:t>+41 24 445 26 12</a:t>
            </a:r>
          </a:p>
          <a:p>
            <a:r>
              <a:rPr lang="fr-CH" sz="1049" dirty="0">
                <a:latin typeface="Lato Light" panose="020F0502020204030203"/>
              </a:rPr>
              <a:t>CONTACT DIRECT</a:t>
            </a:r>
            <a:endParaRPr lang="fr-CH" sz="1049" dirty="0"/>
          </a:p>
        </p:txBody>
      </p:sp>
    </p:spTree>
    <p:extLst>
      <p:ext uri="{BB962C8B-B14F-4D97-AF65-F5344CB8AC3E}">
        <p14:creationId xmlns:p14="http://schemas.microsoft.com/office/powerpoint/2010/main" val="62785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688F-0585-4FA4-9B39-B39FDEC688C3}" type="datetimeFigureOut">
              <a:rPr lang="fr-CH" smtClean="0"/>
              <a:t>04.06.2018</a:t>
            </a:fld>
            <a:endParaRPr lang="fr-CH"/>
          </a:p>
        </p:txBody>
      </p:sp>
      <p:sp>
        <p:nvSpPr>
          <p:cNvPr id="6" name="Titre 1"/>
          <p:cNvSpPr txBox="1">
            <a:spLocks/>
          </p:cNvSpPr>
          <p:nvPr userDrawn="1"/>
        </p:nvSpPr>
        <p:spPr>
          <a:xfrm>
            <a:off x="519114" y="468315"/>
            <a:ext cx="6826567" cy="2065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fr-CH" altLang="fr-FR" sz="2900" b="1" i="0" u="none" strike="noStrike" kern="1200" cap="none" spc="0" normalizeH="0" baseline="0" dirty="0">
                <a:ln>
                  <a:noFill/>
                </a:ln>
                <a:solidFill>
                  <a:srgbClr val="235BA8"/>
                </a:solidFill>
                <a:effectLst/>
                <a:uLnTx/>
                <a:uFillTx/>
                <a:latin typeface="Eras Medium ITC" panose="020B06020305040208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spcAft>
                <a:spcPts val="1200"/>
              </a:spcAft>
            </a:pPr>
            <a:r>
              <a:rPr lang="fr-CH" sz="2900" dirty="0">
                <a:solidFill>
                  <a:srgbClr val="3333CC"/>
                </a:solidFill>
                <a:latin typeface="Lato Light" panose="020F0502020204030203"/>
              </a:rPr>
              <a:t>ESENCIAL </a:t>
            </a:r>
            <a:r>
              <a:rPr lang="fr-CH" sz="2900" dirty="0" smtClean="0">
                <a:solidFill>
                  <a:srgbClr val="3333CC"/>
                </a:solidFill>
                <a:latin typeface="Lato Light" panose="020F0502020204030203"/>
              </a:rPr>
              <a:t>énergies</a:t>
            </a:r>
            <a:endParaRPr lang="fr-CH" sz="2900" dirty="0" smtClean="0">
              <a:solidFill>
                <a:srgbClr val="3333CC"/>
              </a:solidFill>
              <a:latin typeface="Lato Light" panose="020F0502020204030203"/>
            </a:endParaRPr>
          </a:p>
          <a:p>
            <a:r>
              <a:rPr lang="fr-CH" sz="2900" dirty="0" smtClean="0">
                <a:solidFill>
                  <a:srgbClr val="3333CC"/>
                </a:solidFill>
                <a:latin typeface="Lato Light" panose="020F0502020204030203"/>
              </a:rPr>
              <a:t>À votre </a:t>
            </a:r>
            <a:r>
              <a:rPr lang="fr-CH" sz="2900" dirty="0">
                <a:solidFill>
                  <a:srgbClr val="3333CC"/>
                </a:solidFill>
                <a:latin typeface="Lato Light" panose="020F0502020204030203"/>
              </a:rPr>
              <a:t>service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DBDEDF3F-7F15-44DF-8031-91517AC6F5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0543" y="9770014"/>
            <a:ext cx="442608" cy="42066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8520B03B-05EE-4030-B067-FC1C991D1D54}"/>
              </a:ext>
            </a:extLst>
          </p:cNvPr>
          <p:cNvSpPr txBox="1"/>
          <p:nvPr userDrawn="1"/>
        </p:nvSpPr>
        <p:spPr>
          <a:xfrm>
            <a:off x="982254" y="9757430"/>
            <a:ext cx="2294380" cy="415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049" b="1" dirty="0">
                <a:latin typeface="Lato Light" panose="020F0502020204030203"/>
              </a:rPr>
              <a:t>24H / 24 7j / 7</a:t>
            </a:r>
          </a:p>
          <a:p>
            <a:r>
              <a:rPr lang="fr-CH" sz="1049" dirty="0">
                <a:latin typeface="Lato Light" panose="020F0502020204030203"/>
              </a:rPr>
              <a:t>SERVICE D’INTERVENTION</a:t>
            </a:r>
            <a:endParaRPr lang="fr-CH" sz="1049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4D5C76C6-3DBF-415C-A779-1ABBE76CC2B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30115" y="9716548"/>
            <a:ext cx="440169" cy="474309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33D71CAD-B2AD-4876-BDD4-E35FF68BA3A4}"/>
              </a:ext>
            </a:extLst>
          </p:cNvPr>
          <p:cNvSpPr txBox="1"/>
          <p:nvPr userDrawn="1"/>
        </p:nvSpPr>
        <p:spPr>
          <a:xfrm>
            <a:off x="3276633" y="9734119"/>
            <a:ext cx="1668782" cy="415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049" b="1" dirty="0">
                <a:latin typeface="Lato Light" panose="020F0502020204030203"/>
              </a:rPr>
              <a:t>+41 24 445 26 12</a:t>
            </a:r>
          </a:p>
          <a:p>
            <a:r>
              <a:rPr lang="fr-CH" sz="1049" dirty="0">
                <a:latin typeface="Lato Light" panose="020F0502020204030203"/>
              </a:rPr>
              <a:t>CONTACT DIRECT</a:t>
            </a:r>
            <a:endParaRPr lang="fr-CH" sz="1049" dirty="0"/>
          </a:p>
        </p:txBody>
      </p:sp>
    </p:spTree>
    <p:extLst>
      <p:ext uri="{BB962C8B-B14F-4D97-AF65-F5344CB8AC3E}">
        <p14:creationId xmlns:p14="http://schemas.microsoft.com/office/powerpoint/2010/main" val="2551491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2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9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1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1" name="Line 35"/>
          <p:cNvSpPr>
            <a:spLocks noChangeShapeType="1"/>
          </p:cNvSpPr>
          <p:nvPr userDrawn="1"/>
        </p:nvSpPr>
        <p:spPr bwMode="auto">
          <a:xfrm>
            <a:off x="5827099" y="10379710"/>
            <a:ext cx="1216025" cy="0"/>
          </a:xfrm>
          <a:prstGeom prst="line">
            <a:avLst/>
          </a:prstGeom>
          <a:noFill/>
          <a:ln w="19050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H" sz="2053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49AD6D2A-C465-4D8D-B934-F2ECACF946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28" y="245262"/>
            <a:ext cx="2258338" cy="647962"/>
          </a:xfrm>
          <a:prstGeom prst="rect">
            <a:avLst/>
          </a:prstGeom>
        </p:spPr>
      </p:pic>
      <p:sp>
        <p:nvSpPr>
          <p:cNvPr id="16" name="Line 23">
            <a:extLst>
              <a:ext uri="{FF2B5EF4-FFF2-40B4-BE49-F238E27FC236}">
                <a16:creationId xmlns:a16="http://schemas.microsoft.com/office/drawing/2014/main" xmlns="" id="{5B7FB1E5-E874-4688-BE12-9E63112362F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242523" y="10297161"/>
            <a:ext cx="4797425" cy="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H" sz="2053" dirty="0"/>
          </a:p>
        </p:txBody>
      </p:sp>
    </p:spTree>
    <p:extLst>
      <p:ext uri="{BB962C8B-B14F-4D97-AF65-F5344CB8AC3E}">
        <p14:creationId xmlns:p14="http://schemas.microsoft.com/office/powerpoint/2010/main" val="3806005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755891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rgbClr val="3333CC"/>
          </a:solidFill>
          <a:latin typeface="Lato Light" panose="020F0502020204030203"/>
          <a:ea typeface="+mj-ea"/>
          <a:cs typeface="+mj-cs"/>
        </a:defRPr>
      </a:lvl1pPr>
    </p:titleStyle>
    <p:bodyStyle>
      <a:lvl1pPr marL="188973" indent="-188973" algn="l" defTabSz="755891" rtl="0" eaLnBrk="1" latinLnBrk="0" hangingPunct="1">
        <a:lnSpc>
          <a:spcPct val="90000"/>
        </a:lnSpc>
        <a:spcBef>
          <a:spcPts val="826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Lato Light" panose="020F0502020204030203"/>
          <a:ea typeface="+mn-ea"/>
          <a:cs typeface="+mn-cs"/>
        </a:defRPr>
      </a:lvl1pPr>
      <a:lvl2pPr marL="566918" indent="-188973" algn="l" defTabSz="755891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Lato Light" panose="020F0502020204030203"/>
          <a:ea typeface="+mn-ea"/>
          <a:cs typeface="+mn-cs"/>
        </a:defRPr>
      </a:lvl2pPr>
      <a:lvl3pPr marL="944863" indent="-188973" algn="l" defTabSz="755891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Lato Light" panose="020F0502020204030203"/>
          <a:ea typeface="+mn-ea"/>
          <a:cs typeface="+mn-cs"/>
        </a:defRPr>
      </a:lvl3pPr>
      <a:lvl4pPr marL="1322808" indent="-188973" algn="l" defTabSz="755891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Lato Light" panose="020F0502020204030203"/>
          <a:ea typeface="+mn-ea"/>
          <a:cs typeface="+mn-cs"/>
        </a:defRPr>
      </a:lvl4pPr>
      <a:lvl5pPr marL="1700755" indent="-188973" algn="l" defTabSz="755891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Lato Light" panose="020F0502020204030203"/>
          <a:ea typeface="+mn-ea"/>
          <a:cs typeface="+mn-cs"/>
        </a:defRPr>
      </a:lvl5pPr>
      <a:lvl6pPr marL="2078700" indent="-188973" algn="l" defTabSz="755891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6pPr>
      <a:lvl7pPr marL="2456646" indent="-188973" algn="l" defTabSz="755891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7pPr>
      <a:lvl8pPr marL="2834591" indent="-188973" algn="l" defTabSz="755891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8pPr>
      <a:lvl9pPr marL="3212538" indent="-188973" algn="l" defTabSz="755891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891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1pPr>
      <a:lvl2pPr marL="377945" algn="l" defTabSz="755891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2pPr>
      <a:lvl3pPr marL="755891" algn="l" defTabSz="755891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3pPr>
      <a:lvl4pPr marL="1133837" algn="l" defTabSz="755891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4pPr>
      <a:lvl5pPr marL="1511783" algn="l" defTabSz="755891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5pPr>
      <a:lvl6pPr marL="1889728" algn="l" defTabSz="755891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6pPr>
      <a:lvl7pPr marL="2267673" algn="l" defTabSz="755891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7pPr>
      <a:lvl8pPr marL="2645620" algn="l" defTabSz="755891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8pPr>
      <a:lvl9pPr marL="3023565" algn="l" defTabSz="755891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2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9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Espace réservé du pied de page 4"/>
          <p:cNvSpPr txBox="1">
            <a:spLocks/>
          </p:cNvSpPr>
          <p:nvPr userDrawn="1"/>
        </p:nvSpPr>
        <p:spPr>
          <a:xfrm>
            <a:off x="5625317" y="9711417"/>
            <a:ext cx="1250164" cy="530299"/>
          </a:xfrm>
          <a:prstGeom prst="rect">
            <a:avLst/>
          </a:prstGeom>
        </p:spPr>
        <p:txBody>
          <a:bodyPr vert="horz" lIns="100796" tIns="50399" rIns="100796" bIns="50399" rtlCol="0"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10078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H" sz="1324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Line 35"/>
          <p:cNvSpPr>
            <a:spLocks noChangeShapeType="1"/>
          </p:cNvSpPr>
          <p:nvPr userDrawn="1"/>
        </p:nvSpPr>
        <p:spPr bwMode="auto">
          <a:xfrm>
            <a:off x="5827099" y="10379710"/>
            <a:ext cx="1216025" cy="0"/>
          </a:xfrm>
          <a:prstGeom prst="line">
            <a:avLst/>
          </a:prstGeom>
          <a:noFill/>
          <a:ln w="19050">
            <a:solidFill>
              <a:srgbClr val="235BA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H" sz="2053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61AE7ED3-CEF9-4708-A6FC-B94C15917ED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04" y="239722"/>
            <a:ext cx="2432081" cy="697812"/>
          </a:xfrm>
          <a:prstGeom prst="rect">
            <a:avLst/>
          </a:prstGeom>
        </p:spPr>
      </p:pic>
      <p:sp>
        <p:nvSpPr>
          <p:cNvPr id="25" name="Line 23">
            <a:extLst>
              <a:ext uri="{FF2B5EF4-FFF2-40B4-BE49-F238E27FC236}">
                <a16:creationId xmlns:a16="http://schemas.microsoft.com/office/drawing/2014/main" xmlns="" id="{9536D4A8-988A-4D9E-A188-621D9360095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242523" y="10297161"/>
            <a:ext cx="4797425" cy="0"/>
          </a:xfrm>
          <a:prstGeom prst="line">
            <a:avLst/>
          </a:prstGeom>
          <a:noFill/>
          <a:ln w="25400">
            <a:solidFill>
              <a:srgbClr val="FFE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H" sz="2053"/>
          </a:p>
        </p:txBody>
      </p:sp>
    </p:spTree>
    <p:extLst>
      <p:ext uri="{BB962C8B-B14F-4D97-AF65-F5344CB8AC3E}">
        <p14:creationId xmlns:p14="http://schemas.microsoft.com/office/powerpoint/2010/main" val="403258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755891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rgbClr val="3333CC"/>
          </a:solidFill>
          <a:latin typeface="Lato Light" panose="020F0502020204030203"/>
          <a:ea typeface="+mj-ea"/>
          <a:cs typeface="+mj-cs"/>
        </a:defRPr>
      </a:lvl1pPr>
    </p:titleStyle>
    <p:bodyStyle>
      <a:lvl1pPr marL="188973" indent="-188973" algn="l" defTabSz="755891" rtl="0" eaLnBrk="1" latinLnBrk="0" hangingPunct="1">
        <a:lnSpc>
          <a:spcPct val="90000"/>
        </a:lnSpc>
        <a:spcBef>
          <a:spcPts val="826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Lato Light" panose="020F0502020204030203"/>
          <a:ea typeface="+mn-ea"/>
          <a:cs typeface="+mn-cs"/>
        </a:defRPr>
      </a:lvl1pPr>
      <a:lvl2pPr marL="566918" indent="-188973" algn="l" defTabSz="755891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Lato Light" panose="020F0502020204030203"/>
          <a:ea typeface="+mn-ea"/>
          <a:cs typeface="+mn-cs"/>
        </a:defRPr>
      </a:lvl2pPr>
      <a:lvl3pPr marL="944863" indent="-188973" algn="l" defTabSz="755891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Lato Light" panose="020F0502020204030203"/>
          <a:ea typeface="+mn-ea"/>
          <a:cs typeface="+mn-cs"/>
        </a:defRPr>
      </a:lvl3pPr>
      <a:lvl4pPr marL="1322808" indent="-188973" algn="l" defTabSz="755891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Lato Light" panose="020F0502020204030203"/>
          <a:ea typeface="+mn-ea"/>
          <a:cs typeface="+mn-cs"/>
        </a:defRPr>
      </a:lvl4pPr>
      <a:lvl5pPr marL="1700755" indent="-188973" algn="l" defTabSz="755891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Lato Light" panose="020F0502020204030203"/>
          <a:ea typeface="+mn-ea"/>
          <a:cs typeface="+mn-cs"/>
        </a:defRPr>
      </a:lvl5pPr>
      <a:lvl6pPr marL="2078700" indent="-188973" algn="l" defTabSz="755891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6pPr>
      <a:lvl7pPr marL="2456646" indent="-188973" algn="l" defTabSz="755891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7pPr>
      <a:lvl8pPr marL="2834591" indent="-188973" algn="l" defTabSz="755891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8pPr>
      <a:lvl9pPr marL="3212538" indent="-188973" algn="l" defTabSz="755891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891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1pPr>
      <a:lvl2pPr marL="377945" algn="l" defTabSz="755891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2pPr>
      <a:lvl3pPr marL="755891" algn="l" defTabSz="755891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3pPr>
      <a:lvl4pPr marL="1133837" algn="l" defTabSz="755891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4pPr>
      <a:lvl5pPr marL="1511783" algn="l" defTabSz="755891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5pPr>
      <a:lvl6pPr marL="1889728" algn="l" defTabSz="755891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6pPr>
      <a:lvl7pPr marL="2267673" algn="l" defTabSz="755891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7pPr>
      <a:lvl8pPr marL="2645620" algn="l" defTabSz="755891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8pPr>
      <a:lvl9pPr marL="3023565" algn="l" defTabSz="755891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19114" y="569915"/>
            <a:ext cx="6826567" cy="2065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347" rtl="0" eaLnBrk="1" fontAlgn="base" latinLnBrk="0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H" altLang="fr-FR" dirty="0"/>
              <a:t>ESENCIAL énergies </a:t>
            </a:r>
            <a:r>
              <a:rPr lang="fr-CH" altLang="fr-FR" dirty="0" err="1"/>
              <a:t>Sàrl</a:t>
            </a:r>
            <a:r>
              <a:rPr lang="fr-CH" altLang="fr-FR" dirty="0"/>
              <a:t> – A votre service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9113" y="2846391"/>
            <a:ext cx="6826566" cy="6783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19113" y="9909178"/>
            <a:ext cx="1701800" cy="5699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0688F-0585-4FA4-9B39-B39FDEC688C3}" type="datetimeFigureOut">
              <a:rPr lang="fr-CH" smtClean="0"/>
              <a:t>04.06.2018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03488" y="9909178"/>
            <a:ext cx="2552700" cy="5699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338763" y="9909178"/>
            <a:ext cx="1701800" cy="5699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0C3BD-06F2-44C0-9850-352DB922D583}" type="slidenum">
              <a:rPr lang="fr-CH" smtClean="0"/>
              <a:t>‹N°›</a:t>
            </a:fld>
            <a:endParaRPr lang="fr-CH"/>
          </a:p>
        </p:txBody>
      </p:sp>
      <p:sp>
        <p:nvSpPr>
          <p:cNvPr id="8" name="Line 35"/>
          <p:cNvSpPr>
            <a:spLocks noChangeShapeType="1"/>
          </p:cNvSpPr>
          <p:nvPr userDrawn="1"/>
        </p:nvSpPr>
        <p:spPr bwMode="auto">
          <a:xfrm>
            <a:off x="5827099" y="10379710"/>
            <a:ext cx="1216025" cy="0"/>
          </a:xfrm>
          <a:prstGeom prst="line">
            <a:avLst/>
          </a:prstGeom>
          <a:noFill/>
          <a:ln w="19050">
            <a:solidFill>
              <a:srgbClr val="235BA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H" sz="2053"/>
          </a:p>
        </p:txBody>
      </p:sp>
      <p:sp>
        <p:nvSpPr>
          <p:cNvPr id="21" name="Line 23">
            <a:extLst>
              <a:ext uri="{FF2B5EF4-FFF2-40B4-BE49-F238E27FC236}">
                <a16:creationId xmlns:a16="http://schemas.microsoft.com/office/drawing/2014/main" xmlns="" id="{B6D0EFEC-0B84-42BA-9D79-497A8248258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242523" y="10297161"/>
            <a:ext cx="4797425" cy="0"/>
          </a:xfrm>
          <a:prstGeom prst="line">
            <a:avLst/>
          </a:prstGeom>
          <a:noFill/>
          <a:ln w="25400">
            <a:solidFill>
              <a:srgbClr val="FFE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H" sz="2053"/>
          </a:p>
        </p:txBody>
      </p:sp>
    </p:spTree>
    <p:extLst>
      <p:ext uri="{BB962C8B-B14F-4D97-AF65-F5344CB8AC3E}">
        <p14:creationId xmlns:p14="http://schemas.microsoft.com/office/powerpoint/2010/main" val="3159289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</p:sldLayoutIdLst>
  <p:txStyles>
    <p:titleStyle>
      <a:lvl1pPr algn="l" defTabSz="914347" rtl="0" eaLnBrk="1" latinLnBrk="0" hangingPunct="1">
        <a:lnSpc>
          <a:spcPct val="90000"/>
        </a:lnSpc>
        <a:spcBef>
          <a:spcPct val="0"/>
        </a:spcBef>
        <a:buNone/>
        <a:defRPr kumimoji="0" lang="fr-CH" altLang="fr-FR" sz="2900" b="1" i="0" u="none" strike="noStrike" kern="1200" cap="none" spc="0" normalizeH="0" baseline="0" dirty="0">
          <a:ln>
            <a:noFill/>
          </a:ln>
          <a:solidFill>
            <a:srgbClr val="3333CC"/>
          </a:solidFill>
          <a:effectLst/>
          <a:uLnTx/>
          <a:uFillTx/>
          <a:latin typeface="Lato Light" panose="020F0502020204030203"/>
          <a:ea typeface="+mn-ea"/>
          <a:cs typeface="Arial" panose="020B0604020202020204" pitchFamily="34" charset="0"/>
        </a:defRPr>
      </a:lvl1pPr>
    </p:titleStyle>
    <p:bodyStyle>
      <a:lvl1pPr marL="228587" indent="-228587" algn="l" defTabSz="914347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 Light" panose="020F0502020204030203"/>
          <a:ea typeface="+mn-ea"/>
          <a:cs typeface="+mn-cs"/>
        </a:defRPr>
      </a:lvl1pPr>
      <a:lvl2pPr marL="685760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Lato Light" panose="020F0502020204030203"/>
          <a:ea typeface="+mn-ea"/>
          <a:cs typeface="+mn-cs"/>
        </a:defRPr>
      </a:lvl2pPr>
      <a:lvl3pPr marL="1142934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 Light" panose="020F0502020204030203"/>
          <a:ea typeface="+mn-ea"/>
          <a:cs typeface="+mn-cs"/>
        </a:defRPr>
      </a:lvl3pPr>
      <a:lvl4pPr marL="1600108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Lato Light" panose="020F0502020204030203"/>
          <a:ea typeface="+mn-ea"/>
          <a:cs typeface="+mn-cs"/>
        </a:defRPr>
      </a:lvl4pPr>
      <a:lvl5pPr marL="2057281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Lato Light" panose="020F0502020204030203"/>
          <a:ea typeface="+mn-ea"/>
          <a:cs typeface="+mn-cs"/>
        </a:defRPr>
      </a:lvl5pPr>
      <a:lvl6pPr marL="2514455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630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804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5977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4" algn="l" defTabSz="9143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47" algn="l" defTabSz="9143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21" algn="l" defTabSz="9143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5" algn="l" defTabSz="9143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8" algn="l" defTabSz="9143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42" algn="l" defTabSz="9143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17" algn="l" defTabSz="9143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391" algn="l" defTabSz="9143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5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6.jpg"/><Relationship Id="rId7" Type="http://schemas.openxmlformats.org/officeDocument/2006/relationships/image" Target="../media/image8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Relationship Id="rId9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jpg"/><Relationship Id="rId5" Type="http://schemas.openxmlformats.org/officeDocument/2006/relationships/image" Target="../media/image25.jpg"/><Relationship Id="rId4" Type="http://schemas.openxmlformats.org/officeDocument/2006/relationships/image" Target="../media/image2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65512" y="998460"/>
            <a:ext cx="6900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CH" sz="2800" b="1" dirty="0">
                <a:solidFill>
                  <a:srgbClr val="FFC000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Le saviez-vous </a:t>
            </a:r>
            <a:r>
              <a:rPr lang="fr-CH" sz="2800" b="1" dirty="0" smtClean="0">
                <a:solidFill>
                  <a:srgbClr val="FFC000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?</a:t>
            </a:r>
            <a:endParaRPr lang="fr-CH" sz="2800" b="1" dirty="0">
              <a:solidFill>
                <a:srgbClr val="FFC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CB8C16A3-2CDB-465E-93D6-D626F00F2C99}"/>
              </a:ext>
            </a:extLst>
          </p:cNvPr>
          <p:cNvSpPr txBox="1"/>
          <p:nvPr/>
        </p:nvSpPr>
        <p:spPr>
          <a:xfrm>
            <a:off x="465510" y="1682076"/>
            <a:ext cx="690048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fr-CH" sz="2000" b="1" dirty="0">
                <a:solidFill>
                  <a:prstClr val="black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LA «FIN» DES LAMPES </a:t>
            </a:r>
            <a:r>
              <a:rPr lang="fr-CH" sz="2000" b="1" dirty="0" smtClean="0">
                <a:solidFill>
                  <a:prstClr val="black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HALOGENES</a:t>
            </a:r>
            <a:endParaRPr lang="fr-CH" sz="2000" b="1" dirty="0">
              <a:solidFill>
                <a:prstClr val="black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 lvl="0">
              <a:lnSpc>
                <a:spcPct val="150000"/>
              </a:lnSpc>
              <a:defRPr/>
            </a:pPr>
            <a:endParaRPr lang="fr-CH" sz="2000" dirty="0">
              <a:solidFill>
                <a:prstClr val="black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 lvl="0" algn="ctr">
              <a:lnSpc>
                <a:spcPct val="150000"/>
              </a:lnSpc>
              <a:defRPr/>
            </a:pPr>
            <a:r>
              <a:rPr lang="fr-CH" sz="2400" b="1" cap="small" dirty="0" smtClean="0">
                <a:solidFill>
                  <a:srgbClr val="3333CC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6</a:t>
            </a:r>
            <a:r>
              <a:rPr lang="fr-CH" sz="2400" b="1" cap="small" baseline="30000" dirty="0" smtClean="0">
                <a:solidFill>
                  <a:srgbClr val="3333CC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ème</a:t>
            </a:r>
            <a:r>
              <a:rPr lang="fr-CH" sz="2400" b="1" cap="small" dirty="0" smtClean="0">
                <a:solidFill>
                  <a:srgbClr val="3333CC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et dernière étape du règlement de l’Union Européenne</a:t>
            </a:r>
            <a:endParaRPr lang="fr-CH" sz="2400" b="1" cap="small" dirty="0">
              <a:solidFill>
                <a:srgbClr val="3333CC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0C1F8CDF-D7E5-4A2D-9EC9-1646F2B027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074" y="3805734"/>
            <a:ext cx="4785360" cy="32731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7FDC0301-5FC7-42BE-9633-1A3DFD40366B}"/>
              </a:ext>
            </a:extLst>
          </p:cNvPr>
          <p:cNvSpPr txBox="1"/>
          <p:nvPr/>
        </p:nvSpPr>
        <p:spPr>
          <a:xfrm>
            <a:off x="347943" y="7555973"/>
            <a:ext cx="690049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CH" sz="1600" dirty="0">
                <a:latin typeface="Lato Light" panose="020F0502020204030203"/>
              </a:rPr>
              <a:t>Au 1er septembre 2018, la dernière étape de la directive </a:t>
            </a:r>
            <a:r>
              <a:rPr lang="fr-CH" sz="1600" dirty="0" err="1">
                <a:latin typeface="Lato Light" panose="020F0502020204030203"/>
              </a:rPr>
              <a:t>ErP</a:t>
            </a:r>
            <a:r>
              <a:rPr lang="fr-CH" sz="1600" dirty="0">
                <a:latin typeface="Lato Light" panose="020F0502020204030203"/>
              </a:rPr>
              <a:t>, règlement CE 244/2009, entrera en vigueur. </a:t>
            </a:r>
            <a:endParaRPr lang="fr-CH" sz="1600" dirty="0" smtClean="0">
              <a:latin typeface="Lato Light" panose="020F0502020204030203"/>
            </a:endParaRPr>
          </a:p>
          <a:p>
            <a:pPr algn="just"/>
            <a:r>
              <a:rPr lang="fr-CH" sz="1600" dirty="0" smtClean="0">
                <a:latin typeface="Lato Light" panose="020F0502020204030203"/>
              </a:rPr>
              <a:t>Cette </a:t>
            </a:r>
            <a:r>
              <a:rPr lang="fr-CH" sz="1600" dirty="0">
                <a:latin typeface="Lato Light" panose="020F0502020204030203"/>
              </a:rPr>
              <a:t>réglementation va imposer aux sources lumineuses des exigences en termes </a:t>
            </a:r>
            <a:r>
              <a:rPr lang="fr-CH" sz="1600" b="1" dirty="0">
                <a:solidFill>
                  <a:srgbClr val="3333CC"/>
                </a:solidFill>
                <a:latin typeface="Lato Light" panose="020F0502020204030203"/>
              </a:rPr>
              <a:t>d’efficacité énergétique </a:t>
            </a:r>
            <a:r>
              <a:rPr lang="fr-CH" sz="1600" dirty="0">
                <a:latin typeface="Lato Light" panose="020F0502020204030203"/>
              </a:rPr>
              <a:t>que les lampes halogènes ne peuvent plus satisfaire. </a:t>
            </a:r>
            <a:endParaRPr lang="fr-CH" sz="1600" dirty="0" smtClean="0">
              <a:latin typeface="Lato Light" panose="020F0502020204030203"/>
            </a:endParaRPr>
          </a:p>
          <a:p>
            <a:pPr algn="just"/>
            <a:r>
              <a:rPr lang="fr-CH" sz="1600" dirty="0" smtClean="0">
                <a:latin typeface="Lato Light" panose="020F0502020204030203"/>
              </a:rPr>
              <a:t>Celles-ci </a:t>
            </a:r>
            <a:r>
              <a:rPr lang="fr-CH" sz="1600" dirty="0">
                <a:latin typeface="Lato Light" panose="020F0502020204030203"/>
              </a:rPr>
              <a:t>ne pourront donc plus être commercialisées et devront disparaître du marché dès </a:t>
            </a:r>
            <a:r>
              <a:rPr lang="fr-CH" sz="1600" b="1" dirty="0">
                <a:solidFill>
                  <a:srgbClr val="3333CC"/>
                </a:solidFill>
                <a:latin typeface="Lato Light" panose="020F0502020204030203"/>
              </a:rPr>
              <a:t>septembre 2018.</a:t>
            </a:r>
            <a:endParaRPr lang="fr-CH" sz="1100" b="1" dirty="0">
              <a:solidFill>
                <a:srgbClr val="3333CC"/>
              </a:solidFill>
              <a:latin typeface="Lato Light" panose="020F0502020204030203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49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454730" y="1073859"/>
            <a:ext cx="6900489" cy="984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fr-CH" sz="2399" b="1" dirty="0">
                <a:solidFill>
                  <a:srgbClr val="3333CC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De quoi il s’agit concrètement ? </a:t>
            </a:r>
          </a:p>
          <a:p>
            <a:r>
              <a:rPr lang="fr-CH" sz="2399" dirty="0">
                <a:solidFill>
                  <a:srgbClr val="3333CC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Règlement</a:t>
            </a:r>
          </a:p>
        </p:txBody>
      </p:sp>
      <p:sp>
        <p:nvSpPr>
          <p:cNvPr id="88" name="object 21">
            <a:extLst>
              <a:ext uri="{FF2B5EF4-FFF2-40B4-BE49-F238E27FC236}">
                <a16:creationId xmlns:a16="http://schemas.microsoft.com/office/drawing/2014/main" xmlns="" id="{E2E7EF9D-51A0-43C2-A366-679279943358}"/>
              </a:ext>
            </a:extLst>
          </p:cNvPr>
          <p:cNvSpPr/>
          <p:nvPr/>
        </p:nvSpPr>
        <p:spPr>
          <a:xfrm>
            <a:off x="9836151" y="3471045"/>
            <a:ext cx="615950" cy="471170"/>
          </a:xfrm>
          <a:custGeom>
            <a:avLst/>
            <a:gdLst/>
            <a:ahLst/>
            <a:cxnLst/>
            <a:rect l="l" t="t" r="r" b="b"/>
            <a:pathLst>
              <a:path w="615950" h="471170">
                <a:moveTo>
                  <a:pt x="0" y="0"/>
                </a:moveTo>
                <a:lnTo>
                  <a:pt x="0" y="470693"/>
                </a:lnTo>
                <a:lnTo>
                  <a:pt x="615553" y="470693"/>
                </a:lnTo>
                <a:lnTo>
                  <a:pt x="615553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E6E6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xmlns="" id="{814C9AE9-6144-429D-917D-DFACE2A8FCFA}"/>
              </a:ext>
            </a:extLst>
          </p:cNvPr>
          <p:cNvSpPr/>
          <p:nvPr/>
        </p:nvSpPr>
        <p:spPr>
          <a:xfrm>
            <a:off x="515937" y="2211903"/>
            <a:ext cx="450851" cy="450851"/>
          </a:xfrm>
          <a:custGeom>
            <a:avLst/>
            <a:gdLst/>
            <a:ahLst/>
            <a:cxnLst/>
            <a:rect l="l" t="t" r="r" b="b"/>
            <a:pathLst>
              <a:path w="450850" h="450850">
                <a:moveTo>
                  <a:pt x="224870" y="0"/>
                </a:moveTo>
                <a:lnTo>
                  <a:pt x="166320" y="7231"/>
                </a:lnTo>
                <a:lnTo>
                  <a:pt x="111968" y="29857"/>
                </a:lnTo>
                <a:lnTo>
                  <a:pt x="65664" y="65664"/>
                </a:lnTo>
                <a:lnTo>
                  <a:pt x="29858" y="111968"/>
                </a:lnTo>
                <a:lnTo>
                  <a:pt x="7231" y="166436"/>
                </a:lnTo>
                <a:lnTo>
                  <a:pt x="0" y="225803"/>
                </a:lnTo>
                <a:lnTo>
                  <a:pt x="1778" y="255515"/>
                </a:lnTo>
                <a:lnTo>
                  <a:pt x="16532" y="312141"/>
                </a:lnTo>
                <a:lnTo>
                  <a:pt x="46493" y="363212"/>
                </a:lnTo>
                <a:lnTo>
                  <a:pt x="87460" y="404180"/>
                </a:lnTo>
                <a:lnTo>
                  <a:pt x="138532" y="434140"/>
                </a:lnTo>
                <a:lnTo>
                  <a:pt x="195157" y="448894"/>
                </a:lnTo>
                <a:lnTo>
                  <a:pt x="224870" y="450673"/>
                </a:lnTo>
                <a:lnTo>
                  <a:pt x="255122" y="448894"/>
                </a:lnTo>
                <a:lnTo>
                  <a:pt x="312127" y="434140"/>
                </a:lnTo>
                <a:lnTo>
                  <a:pt x="363213" y="404180"/>
                </a:lnTo>
                <a:lnTo>
                  <a:pt x="392087" y="376961"/>
                </a:lnTo>
                <a:lnTo>
                  <a:pt x="220205" y="376961"/>
                </a:lnTo>
                <a:lnTo>
                  <a:pt x="215539" y="375094"/>
                </a:lnTo>
                <a:lnTo>
                  <a:pt x="212740" y="371363"/>
                </a:lnTo>
                <a:lnTo>
                  <a:pt x="185681" y="345236"/>
                </a:lnTo>
                <a:lnTo>
                  <a:pt x="181949" y="341504"/>
                </a:lnTo>
                <a:lnTo>
                  <a:pt x="180082" y="336839"/>
                </a:lnTo>
                <a:lnTo>
                  <a:pt x="180082" y="326575"/>
                </a:lnTo>
                <a:lnTo>
                  <a:pt x="181949" y="321909"/>
                </a:lnTo>
                <a:lnTo>
                  <a:pt x="240732" y="263126"/>
                </a:lnTo>
                <a:lnTo>
                  <a:pt x="88641" y="263126"/>
                </a:lnTo>
                <a:lnTo>
                  <a:pt x="83976" y="261260"/>
                </a:lnTo>
                <a:lnTo>
                  <a:pt x="76511" y="253795"/>
                </a:lnTo>
                <a:lnTo>
                  <a:pt x="74645" y="249130"/>
                </a:lnTo>
                <a:lnTo>
                  <a:pt x="74645" y="201543"/>
                </a:lnTo>
                <a:lnTo>
                  <a:pt x="76511" y="196877"/>
                </a:lnTo>
                <a:lnTo>
                  <a:pt x="83976" y="189414"/>
                </a:lnTo>
                <a:lnTo>
                  <a:pt x="88641" y="187547"/>
                </a:lnTo>
                <a:lnTo>
                  <a:pt x="240732" y="187547"/>
                </a:lnTo>
                <a:lnTo>
                  <a:pt x="181949" y="128764"/>
                </a:lnTo>
                <a:lnTo>
                  <a:pt x="180082" y="124098"/>
                </a:lnTo>
                <a:lnTo>
                  <a:pt x="180082" y="113835"/>
                </a:lnTo>
                <a:lnTo>
                  <a:pt x="181949" y="109169"/>
                </a:lnTo>
                <a:lnTo>
                  <a:pt x="185681" y="105436"/>
                </a:lnTo>
                <a:lnTo>
                  <a:pt x="212740" y="79311"/>
                </a:lnTo>
                <a:lnTo>
                  <a:pt x="215539" y="75578"/>
                </a:lnTo>
                <a:lnTo>
                  <a:pt x="220205" y="73713"/>
                </a:lnTo>
                <a:lnTo>
                  <a:pt x="392088" y="73713"/>
                </a:lnTo>
                <a:lnTo>
                  <a:pt x="385009" y="65664"/>
                </a:lnTo>
                <a:lnTo>
                  <a:pt x="338705" y="29857"/>
                </a:lnTo>
                <a:lnTo>
                  <a:pt x="284237" y="7231"/>
                </a:lnTo>
                <a:lnTo>
                  <a:pt x="255122" y="1778"/>
                </a:lnTo>
                <a:lnTo>
                  <a:pt x="224870" y="0"/>
                </a:lnTo>
                <a:close/>
              </a:path>
              <a:path w="450850" h="450850">
                <a:moveTo>
                  <a:pt x="392088" y="73713"/>
                </a:moveTo>
                <a:lnTo>
                  <a:pt x="230468" y="73713"/>
                </a:lnTo>
                <a:lnTo>
                  <a:pt x="235134" y="75578"/>
                </a:lnTo>
                <a:lnTo>
                  <a:pt x="345236" y="185681"/>
                </a:lnTo>
                <a:lnTo>
                  <a:pt x="372295" y="211808"/>
                </a:lnTo>
                <a:lnTo>
                  <a:pt x="375095" y="215539"/>
                </a:lnTo>
                <a:lnTo>
                  <a:pt x="376961" y="220205"/>
                </a:lnTo>
                <a:lnTo>
                  <a:pt x="376961" y="230469"/>
                </a:lnTo>
                <a:lnTo>
                  <a:pt x="375095" y="235134"/>
                </a:lnTo>
                <a:lnTo>
                  <a:pt x="372295" y="238866"/>
                </a:lnTo>
                <a:lnTo>
                  <a:pt x="345236" y="264993"/>
                </a:lnTo>
                <a:lnTo>
                  <a:pt x="235134" y="375094"/>
                </a:lnTo>
                <a:lnTo>
                  <a:pt x="230468" y="376961"/>
                </a:lnTo>
                <a:lnTo>
                  <a:pt x="392087" y="376961"/>
                </a:lnTo>
                <a:lnTo>
                  <a:pt x="420815" y="338705"/>
                </a:lnTo>
                <a:lnTo>
                  <a:pt x="443442" y="284353"/>
                </a:lnTo>
                <a:lnTo>
                  <a:pt x="450673" y="225803"/>
                </a:lnTo>
                <a:lnTo>
                  <a:pt x="448895" y="195551"/>
                </a:lnTo>
                <a:lnTo>
                  <a:pt x="443442" y="166436"/>
                </a:lnTo>
                <a:lnTo>
                  <a:pt x="434141" y="138546"/>
                </a:lnTo>
                <a:lnTo>
                  <a:pt x="420815" y="111968"/>
                </a:lnTo>
                <a:lnTo>
                  <a:pt x="404180" y="87460"/>
                </a:lnTo>
                <a:lnTo>
                  <a:pt x="392088" y="73713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 sz="1200">
              <a:latin typeface="Lato Light" panose="020F0502020204030203"/>
            </a:endParaRP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xmlns="" id="{D8E05DD2-008E-41C4-814C-DA4448B60B46}"/>
              </a:ext>
            </a:extLst>
          </p:cNvPr>
          <p:cNvSpPr txBox="1"/>
          <p:nvPr/>
        </p:nvSpPr>
        <p:spPr>
          <a:xfrm>
            <a:off x="1303385" y="2210999"/>
            <a:ext cx="5553413" cy="3277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100"/>
              </a:spcBef>
            </a:pPr>
            <a:r>
              <a:rPr sz="1200" dirty="0">
                <a:latin typeface="Lato Light" panose="020F0502020204030203"/>
                <a:cs typeface="Arial"/>
              </a:rPr>
              <a:t>1er </a:t>
            </a:r>
            <a:r>
              <a:rPr sz="1200" spc="-5" dirty="0">
                <a:latin typeface="Lato Light" panose="020F0502020204030203"/>
                <a:cs typeface="Arial"/>
              </a:rPr>
              <a:t>septembre </a:t>
            </a:r>
            <a:r>
              <a:rPr sz="1200" dirty="0">
                <a:latin typeface="Lato Light" panose="020F0502020204030203"/>
                <a:cs typeface="Arial"/>
              </a:rPr>
              <a:t>2018: 6e</a:t>
            </a:r>
            <a:r>
              <a:rPr sz="1200" spc="-9" dirty="0">
                <a:latin typeface="Lato Light" panose="020F0502020204030203"/>
                <a:cs typeface="Arial"/>
              </a:rPr>
              <a:t> </a:t>
            </a:r>
            <a:r>
              <a:rPr sz="1200" spc="-5" dirty="0">
                <a:latin typeface="Lato Light" panose="020F0502020204030203"/>
                <a:cs typeface="Arial"/>
              </a:rPr>
              <a:t>étape</a:t>
            </a:r>
            <a:endParaRPr sz="1200" dirty="0">
              <a:latin typeface="Lato Light" panose="020F0502020204030203"/>
              <a:cs typeface="Arial"/>
            </a:endParaRPr>
          </a:p>
          <a:p>
            <a:pPr marL="12700">
              <a:lnSpc>
                <a:spcPts val="1860"/>
              </a:lnSpc>
            </a:pPr>
            <a:r>
              <a:rPr sz="1200" b="1" spc="-5" dirty="0">
                <a:latin typeface="Lato Light" panose="020F0502020204030203"/>
                <a:cs typeface="Arial"/>
              </a:rPr>
              <a:t>Exigences Ecodesign pour lampes domestiques </a:t>
            </a:r>
            <a:r>
              <a:rPr sz="1200" b="1" dirty="0">
                <a:latin typeface="Lato Light" panose="020F0502020204030203"/>
                <a:cs typeface="Arial"/>
              </a:rPr>
              <a:t>à </a:t>
            </a:r>
            <a:r>
              <a:rPr sz="1200" b="1" spc="-5" dirty="0">
                <a:latin typeface="Lato Light" panose="020F0502020204030203"/>
                <a:cs typeface="Arial"/>
              </a:rPr>
              <a:t>flux non</a:t>
            </a:r>
            <a:r>
              <a:rPr sz="1200" b="1" spc="9" dirty="0">
                <a:latin typeface="Lato Light" panose="020F0502020204030203"/>
                <a:cs typeface="Arial"/>
              </a:rPr>
              <a:t> </a:t>
            </a:r>
            <a:r>
              <a:rPr sz="1200" b="1" spc="-5" dirty="0">
                <a:latin typeface="Lato Light" panose="020F0502020204030203"/>
                <a:cs typeface="Arial"/>
              </a:rPr>
              <a:t>dirigé</a:t>
            </a:r>
            <a:endParaRPr sz="1200" dirty="0">
              <a:latin typeface="Lato Light" panose="020F0502020204030203"/>
              <a:cs typeface="Arial"/>
            </a:endParaRPr>
          </a:p>
          <a:p>
            <a:pPr>
              <a:lnSpc>
                <a:spcPct val="100000"/>
              </a:lnSpc>
            </a:pPr>
            <a:endParaRPr lang="fr-CH" sz="1200" dirty="0">
              <a:latin typeface="Lato Light" panose="020F0502020204030203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Lato Light" panose="020F0502020204030203"/>
              <a:cs typeface="Times New Roman"/>
            </a:endParaRPr>
          </a:p>
          <a:p>
            <a:pPr marL="12700">
              <a:spcBef>
                <a:spcPts val="1511"/>
              </a:spcBef>
            </a:pPr>
            <a:r>
              <a:rPr sz="1200" spc="-5" dirty="0">
                <a:latin typeface="Lato Light" panose="020F0502020204030203"/>
                <a:cs typeface="Arial"/>
              </a:rPr>
              <a:t>Interdit </a:t>
            </a:r>
            <a:r>
              <a:rPr sz="1200" dirty="0">
                <a:latin typeface="Lato Light" panose="020F0502020204030203"/>
                <a:cs typeface="Arial"/>
              </a:rPr>
              <a:t>la </a:t>
            </a:r>
            <a:r>
              <a:rPr sz="1200" spc="-5" dirty="0">
                <a:latin typeface="Lato Light" panose="020F0502020204030203"/>
                <a:cs typeface="Arial"/>
              </a:rPr>
              <a:t>mise </a:t>
            </a:r>
            <a:r>
              <a:rPr sz="1200" dirty="0">
                <a:latin typeface="Lato Light" panose="020F0502020204030203"/>
                <a:cs typeface="Arial"/>
              </a:rPr>
              <a:t>sur le </a:t>
            </a:r>
            <a:r>
              <a:rPr sz="1200" spc="-5" dirty="0">
                <a:latin typeface="Lato Light" panose="020F0502020204030203"/>
                <a:cs typeface="Arial"/>
              </a:rPr>
              <a:t>marché </a:t>
            </a:r>
            <a:r>
              <a:rPr sz="1200" dirty="0">
                <a:latin typeface="Lato Light" panose="020F0502020204030203"/>
                <a:cs typeface="Arial"/>
              </a:rPr>
              <a:t>des </a:t>
            </a:r>
            <a:r>
              <a:rPr sz="1200" spc="-5" dirty="0">
                <a:latin typeface="Lato Light" panose="020F0502020204030203"/>
                <a:cs typeface="Arial"/>
              </a:rPr>
              <a:t>lampes </a:t>
            </a:r>
            <a:r>
              <a:rPr sz="1200" dirty="0">
                <a:latin typeface="Lato Light" panose="020F0502020204030203"/>
                <a:cs typeface="Arial"/>
              </a:rPr>
              <a:t>en </a:t>
            </a:r>
            <a:r>
              <a:rPr sz="1200" spc="-5" dirty="0">
                <a:latin typeface="Lato Light" panose="020F0502020204030203"/>
                <a:cs typeface="Arial"/>
              </a:rPr>
              <a:t>function </a:t>
            </a:r>
            <a:r>
              <a:rPr sz="1200" dirty="0">
                <a:latin typeface="Lato Light" panose="020F0502020204030203"/>
                <a:cs typeface="Arial"/>
              </a:rPr>
              <a:t>de leur </a:t>
            </a:r>
            <a:r>
              <a:rPr sz="1200" spc="-5" dirty="0">
                <a:latin typeface="Lato Light" panose="020F0502020204030203"/>
                <a:cs typeface="Arial"/>
              </a:rPr>
              <a:t>efficacité</a:t>
            </a:r>
            <a:r>
              <a:rPr sz="1200" spc="5" dirty="0">
                <a:latin typeface="Lato Light" panose="020F0502020204030203"/>
                <a:cs typeface="Arial"/>
              </a:rPr>
              <a:t> </a:t>
            </a:r>
            <a:r>
              <a:rPr sz="1200" spc="-5" dirty="0">
                <a:latin typeface="Lato Light" panose="020F0502020204030203"/>
                <a:cs typeface="Arial"/>
              </a:rPr>
              <a:t>lumineuse</a:t>
            </a:r>
            <a:endParaRPr sz="1200" dirty="0">
              <a:latin typeface="Lato Light" panose="020F0502020204030203"/>
              <a:cs typeface="Arial"/>
            </a:endParaRPr>
          </a:p>
          <a:p>
            <a:pPr>
              <a:lnSpc>
                <a:spcPct val="100000"/>
              </a:lnSpc>
            </a:pPr>
            <a:endParaRPr lang="fr-CH" sz="1200" dirty="0">
              <a:latin typeface="Lato Light" panose="020F0502020204030203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Lato Light" panose="020F0502020204030203"/>
              <a:cs typeface="Times New Roman"/>
            </a:endParaRPr>
          </a:p>
          <a:p>
            <a:pPr>
              <a:spcBef>
                <a:spcPts val="20"/>
              </a:spcBef>
            </a:pPr>
            <a:endParaRPr sz="1200" dirty="0">
              <a:latin typeface="Lato Light" panose="020F0502020204030203"/>
              <a:cs typeface="Times New Roman"/>
            </a:endParaRPr>
          </a:p>
          <a:p>
            <a:pPr marL="12700"/>
            <a:r>
              <a:rPr sz="1200" spc="-5" dirty="0">
                <a:latin typeface="Lato Light" panose="020F0502020204030203"/>
                <a:cs typeface="Arial"/>
              </a:rPr>
              <a:t>Impose </a:t>
            </a:r>
            <a:r>
              <a:rPr sz="1200" dirty="0">
                <a:latin typeface="Lato Light" panose="020F0502020204030203"/>
                <a:cs typeface="Arial"/>
              </a:rPr>
              <a:t>des </a:t>
            </a:r>
            <a:r>
              <a:rPr sz="1200" spc="-5" dirty="0">
                <a:latin typeface="Lato Light" panose="020F0502020204030203"/>
                <a:cs typeface="Arial"/>
              </a:rPr>
              <a:t>critères minimum comme </a:t>
            </a:r>
            <a:r>
              <a:rPr sz="1200" dirty="0">
                <a:latin typeface="Lato Light" panose="020F0502020204030203"/>
                <a:cs typeface="Arial"/>
              </a:rPr>
              <a:t>la </a:t>
            </a:r>
            <a:r>
              <a:rPr sz="1200" spc="-5" dirty="0">
                <a:latin typeface="Lato Light" panose="020F0502020204030203"/>
                <a:cs typeface="Arial"/>
              </a:rPr>
              <a:t>durée </a:t>
            </a:r>
            <a:r>
              <a:rPr sz="1200" dirty="0">
                <a:latin typeface="Lato Light" panose="020F0502020204030203"/>
                <a:cs typeface="Arial"/>
              </a:rPr>
              <a:t>de vie, le </a:t>
            </a:r>
            <a:r>
              <a:rPr sz="1200" spc="-5" dirty="0">
                <a:latin typeface="Lato Light" panose="020F0502020204030203"/>
                <a:cs typeface="Arial"/>
              </a:rPr>
              <a:t>temps </a:t>
            </a:r>
            <a:r>
              <a:rPr sz="1200" dirty="0">
                <a:latin typeface="Lato Light" panose="020F0502020204030203"/>
                <a:cs typeface="Arial"/>
              </a:rPr>
              <a:t>de </a:t>
            </a:r>
            <a:r>
              <a:rPr sz="1200" spc="-5" dirty="0">
                <a:latin typeface="Lato Light" panose="020F0502020204030203"/>
                <a:cs typeface="Arial"/>
              </a:rPr>
              <a:t>chauffe, </a:t>
            </a:r>
            <a:r>
              <a:rPr sz="1200" dirty="0">
                <a:latin typeface="Lato Light" panose="020F0502020204030203"/>
                <a:cs typeface="Arial"/>
              </a:rPr>
              <a:t>le </a:t>
            </a:r>
            <a:r>
              <a:rPr sz="1200" spc="-5" dirty="0">
                <a:latin typeface="Lato Light" panose="020F0502020204030203"/>
                <a:cs typeface="Arial"/>
              </a:rPr>
              <a:t>nombre </a:t>
            </a:r>
            <a:r>
              <a:rPr sz="1200" dirty="0">
                <a:latin typeface="Lato Light" panose="020F0502020204030203"/>
                <a:cs typeface="Arial"/>
              </a:rPr>
              <a:t>de </a:t>
            </a:r>
            <a:r>
              <a:rPr sz="1200" spc="-5" dirty="0">
                <a:latin typeface="Lato Light" panose="020F0502020204030203"/>
                <a:cs typeface="Arial"/>
              </a:rPr>
              <a:t>commutation </a:t>
            </a:r>
            <a:r>
              <a:rPr sz="1200" dirty="0">
                <a:latin typeface="Lato Light" panose="020F0502020204030203"/>
                <a:cs typeface="Arial"/>
              </a:rPr>
              <a:t>possible,</a:t>
            </a:r>
            <a:r>
              <a:rPr sz="1200" spc="100" dirty="0">
                <a:latin typeface="Lato Light" panose="020F0502020204030203"/>
                <a:cs typeface="Arial"/>
              </a:rPr>
              <a:t> </a:t>
            </a:r>
            <a:r>
              <a:rPr sz="1200" spc="-5" dirty="0">
                <a:latin typeface="Lato Light" panose="020F0502020204030203"/>
                <a:cs typeface="Arial"/>
              </a:rPr>
              <a:t>etc.</a:t>
            </a:r>
            <a:endParaRPr lang="fr-CH" sz="1200" spc="-5" dirty="0">
              <a:latin typeface="Lato Light" panose="020F0502020204030203"/>
              <a:cs typeface="Arial"/>
            </a:endParaRPr>
          </a:p>
          <a:p>
            <a:pPr marL="12700"/>
            <a:endParaRPr lang="fr-CH" sz="1200" spc="-5" dirty="0">
              <a:latin typeface="Lato Light" panose="020F0502020204030203"/>
              <a:cs typeface="Arial"/>
            </a:endParaRPr>
          </a:p>
          <a:p>
            <a:pPr marL="12700"/>
            <a:endParaRPr lang="fr-CH" sz="1200" spc="-5" dirty="0">
              <a:latin typeface="Lato Light" panose="020F0502020204030203"/>
              <a:cs typeface="Arial"/>
            </a:endParaRPr>
          </a:p>
          <a:p>
            <a:pPr marL="12700"/>
            <a:endParaRPr lang="fr-CH" sz="1200" spc="-5" dirty="0">
              <a:latin typeface="Lato Light" panose="020F0502020204030203"/>
              <a:cs typeface="Arial"/>
            </a:endParaRPr>
          </a:p>
          <a:p>
            <a:pPr marL="12700"/>
            <a:r>
              <a:rPr lang="fr-CH" sz="1200" b="1" dirty="0">
                <a:latin typeface="Lato Light" panose="020F0502020204030203"/>
                <a:cs typeface="Arial"/>
              </a:rPr>
              <a:t>Lampes </a:t>
            </a:r>
            <a:r>
              <a:rPr lang="fr-CH" sz="1200" b="1" spc="-5" dirty="0">
                <a:latin typeface="Lato Light" panose="020F0502020204030203"/>
                <a:cs typeface="Arial"/>
              </a:rPr>
              <a:t>exclues: </a:t>
            </a:r>
            <a:r>
              <a:rPr lang="fr-CH" sz="1200" spc="-5" dirty="0">
                <a:latin typeface="Lato Light" panose="020F0502020204030203"/>
                <a:cs typeface="Arial"/>
              </a:rPr>
              <a:t>produits </a:t>
            </a:r>
            <a:r>
              <a:rPr lang="fr-CH" sz="1200" dirty="0">
                <a:latin typeface="Lato Light" panose="020F0502020204030203"/>
                <a:cs typeface="Arial"/>
              </a:rPr>
              <a:t>pour usages spéciaux </a:t>
            </a:r>
            <a:r>
              <a:rPr lang="fr-CH" sz="1200" spc="-5" dirty="0">
                <a:latin typeface="Lato Light" panose="020F0502020204030203"/>
                <a:cs typeface="Arial"/>
              </a:rPr>
              <a:t>comme </a:t>
            </a:r>
            <a:r>
              <a:rPr lang="fr-CH" sz="1200" dirty="0">
                <a:latin typeface="Lato Light" panose="020F0502020204030203"/>
                <a:cs typeface="Arial"/>
              </a:rPr>
              <a:t>les </a:t>
            </a:r>
            <a:r>
              <a:rPr lang="fr-CH" sz="1200" spc="-5" dirty="0">
                <a:latin typeface="Lato Light" panose="020F0502020204030203"/>
                <a:cs typeface="Arial"/>
              </a:rPr>
              <a:t>lampes </a:t>
            </a:r>
            <a:r>
              <a:rPr lang="fr-CH" sz="1200" dirty="0">
                <a:latin typeface="Lato Light" panose="020F0502020204030203"/>
                <a:cs typeface="Arial"/>
              </a:rPr>
              <a:t>de </a:t>
            </a:r>
            <a:r>
              <a:rPr lang="fr-CH" sz="1200" spc="-5" dirty="0">
                <a:latin typeface="Lato Light" panose="020F0502020204030203"/>
                <a:cs typeface="Arial"/>
              </a:rPr>
              <a:t>four </a:t>
            </a:r>
            <a:r>
              <a:rPr lang="fr-CH" sz="1200" dirty="0">
                <a:latin typeface="Lato Light" panose="020F0502020204030203"/>
                <a:cs typeface="Arial"/>
              </a:rPr>
              <a:t>par </a:t>
            </a:r>
            <a:r>
              <a:rPr lang="fr-CH" sz="1200" spc="-5" dirty="0">
                <a:latin typeface="Lato Light" panose="020F0502020204030203"/>
                <a:cs typeface="Arial"/>
              </a:rPr>
              <a:t>exemple</a:t>
            </a:r>
            <a:endParaRPr lang="fr-CH" sz="1200" dirty="0">
              <a:latin typeface="Lato Light" panose="020F0502020204030203"/>
              <a:cs typeface="Arial"/>
            </a:endParaRPr>
          </a:p>
          <a:p>
            <a:pPr marL="12700"/>
            <a:endParaRPr sz="1200" dirty="0">
              <a:latin typeface="Lato Light" panose="020F0502020204030203"/>
              <a:cs typeface="Arial"/>
            </a:endParaRPr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xmlns="" id="{B519EB97-8C1C-409A-A17F-2015C9F6363B}"/>
              </a:ext>
            </a:extLst>
          </p:cNvPr>
          <p:cNvSpPr/>
          <p:nvPr/>
        </p:nvSpPr>
        <p:spPr>
          <a:xfrm>
            <a:off x="515937" y="3091255"/>
            <a:ext cx="450851" cy="450851"/>
          </a:xfrm>
          <a:custGeom>
            <a:avLst/>
            <a:gdLst/>
            <a:ahLst/>
            <a:cxnLst/>
            <a:rect l="l" t="t" r="r" b="b"/>
            <a:pathLst>
              <a:path w="450850" h="450850">
                <a:moveTo>
                  <a:pt x="224870" y="0"/>
                </a:moveTo>
                <a:lnTo>
                  <a:pt x="166320" y="7231"/>
                </a:lnTo>
                <a:lnTo>
                  <a:pt x="111968" y="29857"/>
                </a:lnTo>
                <a:lnTo>
                  <a:pt x="65664" y="65664"/>
                </a:lnTo>
                <a:lnTo>
                  <a:pt x="29858" y="111968"/>
                </a:lnTo>
                <a:lnTo>
                  <a:pt x="7231" y="166436"/>
                </a:lnTo>
                <a:lnTo>
                  <a:pt x="0" y="225803"/>
                </a:lnTo>
                <a:lnTo>
                  <a:pt x="1778" y="255515"/>
                </a:lnTo>
                <a:lnTo>
                  <a:pt x="16532" y="312141"/>
                </a:lnTo>
                <a:lnTo>
                  <a:pt x="46493" y="363212"/>
                </a:lnTo>
                <a:lnTo>
                  <a:pt x="87460" y="404180"/>
                </a:lnTo>
                <a:lnTo>
                  <a:pt x="138532" y="434140"/>
                </a:lnTo>
                <a:lnTo>
                  <a:pt x="195157" y="448894"/>
                </a:lnTo>
                <a:lnTo>
                  <a:pt x="224870" y="450673"/>
                </a:lnTo>
                <a:lnTo>
                  <a:pt x="255122" y="448894"/>
                </a:lnTo>
                <a:lnTo>
                  <a:pt x="312127" y="434140"/>
                </a:lnTo>
                <a:lnTo>
                  <a:pt x="363213" y="404180"/>
                </a:lnTo>
                <a:lnTo>
                  <a:pt x="392087" y="376961"/>
                </a:lnTo>
                <a:lnTo>
                  <a:pt x="220205" y="376961"/>
                </a:lnTo>
                <a:lnTo>
                  <a:pt x="215539" y="375094"/>
                </a:lnTo>
                <a:lnTo>
                  <a:pt x="212740" y="371361"/>
                </a:lnTo>
                <a:lnTo>
                  <a:pt x="185681" y="345236"/>
                </a:lnTo>
                <a:lnTo>
                  <a:pt x="181949" y="341504"/>
                </a:lnTo>
                <a:lnTo>
                  <a:pt x="180082" y="336838"/>
                </a:lnTo>
                <a:lnTo>
                  <a:pt x="180082" y="326575"/>
                </a:lnTo>
                <a:lnTo>
                  <a:pt x="181949" y="321909"/>
                </a:lnTo>
                <a:lnTo>
                  <a:pt x="240732" y="263126"/>
                </a:lnTo>
                <a:lnTo>
                  <a:pt x="88641" y="263126"/>
                </a:lnTo>
                <a:lnTo>
                  <a:pt x="83976" y="261259"/>
                </a:lnTo>
                <a:lnTo>
                  <a:pt x="76511" y="253795"/>
                </a:lnTo>
                <a:lnTo>
                  <a:pt x="74645" y="249129"/>
                </a:lnTo>
                <a:lnTo>
                  <a:pt x="74645" y="201543"/>
                </a:lnTo>
                <a:lnTo>
                  <a:pt x="76511" y="196877"/>
                </a:lnTo>
                <a:lnTo>
                  <a:pt x="83976" y="189412"/>
                </a:lnTo>
                <a:lnTo>
                  <a:pt x="88641" y="187547"/>
                </a:lnTo>
                <a:lnTo>
                  <a:pt x="240732" y="187547"/>
                </a:lnTo>
                <a:lnTo>
                  <a:pt x="181949" y="128764"/>
                </a:lnTo>
                <a:lnTo>
                  <a:pt x="180082" y="124098"/>
                </a:lnTo>
                <a:lnTo>
                  <a:pt x="180082" y="113833"/>
                </a:lnTo>
                <a:lnTo>
                  <a:pt x="181949" y="109169"/>
                </a:lnTo>
                <a:lnTo>
                  <a:pt x="185681" y="105436"/>
                </a:lnTo>
                <a:lnTo>
                  <a:pt x="212740" y="79310"/>
                </a:lnTo>
                <a:lnTo>
                  <a:pt x="215539" y="75578"/>
                </a:lnTo>
                <a:lnTo>
                  <a:pt x="220205" y="73712"/>
                </a:lnTo>
                <a:lnTo>
                  <a:pt x="392087" y="73712"/>
                </a:lnTo>
                <a:lnTo>
                  <a:pt x="385009" y="65664"/>
                </a:lnTo>
                <a:lnTo>
                  <a:pt x="338705" y="29857"/>
                </a:lnTo>
                <a:lnTo>
                  <a:pt x="284237" y="7231"/>
                </a:lnTo>
                <a:lnTo>
                  <a:pt x="255122" y="1778"/>
                </a:lnTo>
                <a:lnTo>
                  <a:pt x="224870" y="0"/>
                </a:lnTo>
                <a:close/>
              </a:path>
              <a:path w="450850" h="450850">
                <a:moveTo>
                  <a:pt x="392087" y="73712"/>
                </a:moveTo>
                <a:lnTo>
                  <a:pt x="230468" y="73712"/>
                </a:lnTo>
                <a:lnTo>
                  <a:pt x="235134" y="75578"/>
                </a:lnTo>
                <a:lnTo>
                  <a:pt x="345236" y="185681"/>
                </a:lnTo>
                <a:lnTo>
                  <a:pt x="372295" y="211806"/>
                </a:lnTo>
                <a:lnTo>
                  <a:pt x="375095" y="215539"/>
                </a:lnTo>
                <a:lnTo>
                  <a:pt x="376961" y="220205"/>
                </a:lnTo>
                <a:lnTo>
                  <a:pt x="376961" y="230468"/>
                </a:lnTo>
                <a:lnTo>
                  <a:pt x="375095" y="235134"/>
                </a:lnTo>
                <a:lnTo>
                  <a:pt x="372295" y="238866"/>
                </a:lnTo>
                <a:lnTo>
                  <a:pt x="345236" y="264991"/>
                </a:lnTo>
                <a:lnTo>
                  <a:pt x="235134" y="375094"/>
                </a:lnTo>
                <a:lnTo>
                  <a:pt x="230468" y="376961"/>
                </a:lnTo>
                <a:lnTo>
                  <a:pt x="392087" y="376961"/>
                </a:lnTo>
                <a:lnTo>
                  <a:pt x="420815" y="338705"/>
                </a:lnTo>
                <a:lnTo>
                  <a:pt x="443442" y="284353"/>
                </a:lnTo>
                <a:lnTo>
                  <a:pt x="450673" y="225803"/>
                </a:lnTo>
                <a:lnTo>
                  <a:pt x="448895" y="195551"/>
                </a:lnTo>
                <a:lnTo>
                  <a:pt x="443442" y="166436"/>
                </a:lnTo>
                <a:lnTo>
                  <a:pt x="434141" y="138546"/>
                </a:lnTo>
                <a:lnTo>
                  <a:pt x="420815" y="111968"/>
                </a:lnTo>
                <a:lnTo>
                  <a:pt x="404180" y="87460"/>
                </a:lnTo>
                <a:lnTo>
                  <a:pt x="392087" y="73712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 sz="1200">
              <a:latin typeface="Lato Light" panose="020F0502020204030203"/>
            </a:endParaRPr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xmlns="" id="{9DF9338C-C7D0-46E2-9457-3FFB37072C13}"/>
              </a:ext>
            </a:extLst>
          </p:cNvPr>
          <p:cNvSpPr/>
          <p:nvPr/>
        </p:nvSpPr>
        <p:spPr>
          <a:xfrm>
            <a:off x="526973" y="3915203"/>
            <a:ext cx="450851" cy="450851"/>
          </a:xfrm>
          <a:custGeom>
            <a:avLst/>
            <a:gdLst/>
            <a:ahLst/>
            <a:cxnLst/>
            <a:rect l="l" t="t" r="r" b="b"/>
            <a:pathLst>
              <a:path w="450850" h="450850">
                <a:moveTo>
                  <a:pt x="224870" y="0"/>
                </a:moveTo>
                <a:lnTo>
                  <a:pt x="166320" y="7231"/>
                </a:lnTo>
                <a:lnTo>
                  <a:pt x="111968" y="29857"/>
                </a:lnTo>
                <a:lnTo>
                  <a:pt x="65665" y="65664"/>
                </a:lnTo>
                <a:lnTo>
                  <a:pt x="29858" y="111968"/>
                </a:lnTo>
                <a:lnTo>
                  <a:pt x="7231" y="166436"/>
                </a:lnTo>
                <a:lnTo>
                  <a:pt x="0" y="225803"/>
                </a:lnTo>
                <a:lnTo>
                  <a:pt x="1778" y="255515"/>
                </a:lnTo>
                <a:lnTo>
                  <a:pt x="16532" y="312141"/>
                </a:lnTo>
                <a:lnTo>
                  <a:pt x="46493" y="363212"/>
                </a:lnTo>
                <a:lnTo>
                  <a:pt x="87461" y="404180"/>
                </a:lnTo>
                <a:lnTo>
                  <a:pt x="138532" y="434140"/>
                </a:lnTo>
                <a:lnTo>
                  <a:pt x="195158" y="448894"/>
                </a:lnTo>
                <a:lnTo>
                  <a:pt x="224870" y="450673"/>
                </a:lnTo>
                <a:lnTo>
                  <a:pt x="255122" y="448894"/>
                </a:lnTo>
                <a:lnTo>
                  <a:pt x="312127" y="434140"/>
                </a:lnTo>
                <a:lnTo>
                  <a:pt x="363213" y="404180"/>
                </a:lnTo>
                <a:lnTo>
                  <a:pt x="392087" y="376961"/>
                </a:lnTo>
                <a:lnTo>
                  <a:pt x="220205" y="376961"/>
                </a:lnTo>
                <a:lnTo>
                  <a:pt x="215539" y="375094"/>
                </a:lnTo>
                <a:lnTo>
                  <a:pt x="212740" y="371361"/>
                </a:lnTo>
                <a:lnTo>
                  <a:pt x="185681" y="345236"/>
                </a:lnTo>
                <a:lnTo>
                  <a:pt x="181949" y="341504"/>
                </a:lnTo>
                <a:lnTo>
                  <a:pt x="180083" y="336838"/>
                </a:lnTo>
                <a:lnTo>
                  <a:pt x="180083" y="326575"/>
                </a:lnTo>
                <a:lnTo>
                  <a:pt x="181949" y="321909"/>
                </a:lnTo>
                <a:lnTo>
                  <a:pt x="240732" y="263126"/>
                </a:lnTo>
                <a:lnTo>
                  <a:pt x="88641" y="263126"/>
                </a:lnTo>
                <a:lnTo>
                  <a:pt x="83976" y="261260"/>
                </a:lnTo>
                <a:lnTo>
                  <a:pt x="76512" y="253795"/>
                </a:lnTo>
                <a:lnTo>
                  <a:pt x="74645" y="249129"/>
                </a:lnTo>
                <a:lnTo>
                  <a:pt x="74645" y="201543"/>
                </a:lnTo>
                <a:lnTo>
                  <a:pt x="76512" y="196877"/>
                </a:lnTo>
                <a:lnTo>
                  <a:pt x="83976" y="189412"/>
                </a:lnTo>
                <a:lnTo>
                  <a:pt x="88641" y="187547"/>
                </a:lnTo>
                <a:lnTo>
                  <a:pt x="240732" y="187547"/>
                </a:lnTo>
                <a:lnTo>
                  <a:pt x="181949" y="128764"/>
                </a:lnTo>
                <a:lnTo>
                  <a:pt x="180083" y="124098"/>
                </a:lnTo>
                <a:lnTo>
                  <a:pt x="180083" y="113835"/>
                </a:lnTo>
                <a:lnTo>
                  <a:pt x="181949" y="109169"/>
                </a:lnTo>
                <a:lnTo>
                  <a:pt x="185681" y="105436"/>
                </a:lnTo>
                <a:lnTo>
                  <a:pt x="212740" y="79311"/>
                </a:lnTo>
                <a:lnTo>
                  <a:pt x="215539" y="75578"/>
                </a:lnTo>
                <a:lnTo>
                  <a:pt x="220205" y="73712"/>
                </a:lnTo>
                <a:lnTo>
                  <a:pt x="392087" y="73712"/>
                </a:lnTo>
                <a:lnTo>
                  <a:pt x="385009" y="65664"/>
                </a:lnTo>
                <a:lnTo>
                  <a:pt x="338705" y="29857"/>
                </a:lnTo>
                <a:lnTo>
                  <a:pt x="284237" y="7231"/>
                </a:lnTo>
                <a:lnTo>
                  <a:pt x="255122" y="1778"/>
                </a:lnTo>
                <a:lnTo>
                  <a:pt x="224870" y="0"/>
                </a:lnTo>
                <a:close/>
              </a:path>
              <a:path w="450850" h="450850">
                <a:moveTo>
                  <a:pt x="392087" y="73712"/>
                </a:moveTo>
                <a:lnTo>
                  <a:pt x="230468" y="73712"/>
                </a:lnTo>
                <a:lnTo>
                  <a:pt x="235134" y="75578"/>
                </a:lnTo>
                <a:lnTo>
                  <a:pt x="345236" y="185681"/>
                </a:lnTo>
                <a:lnTo>
                  <a:pt x="372295" y="211806"/>
                </a:lnTo>
                <a:lnTo>
                  <a:pt x="375095" y="215539"/>
                </a:lnTo>
                <a:lnTo>
                  <a:pt x="376961" y="220205"/>
                </a:lnTo>
                <a:lnTo>
                  <a:pt x="376961" y="230468"/>
                </a:lnTo>
                <a:lnTo>
                  <a:pt x="375095" y="235134"/>
                </a:lnTo>
                <a:lnTo>
                  <a:pt x="372295" y="238866"/>
                </a:lnTo>
                <a:lnTo>
                  <a:pt x="345236" y="264991"/>
                </a:lnTo>
                <a:lnTo>
                  <a:pt x="235134" y="375094"/>
                </a:lnTo>
                <a:lnTo>
                  <a:pt x="230468" y="376961"/>
                </a:lnTo>
                <a:lnTo>
                  <a:pt x="392087" y="376961"/>
                </a:lnTo>
                <a:lnTo>
                  <a:pt x="420815" y="338705"/>
                </a:lnTo>
                <a:lnTo>
                  <a:pt x="443442" y="284353"/>
                </a:lnTo>
                <a:lnTo>
                  <a:pt x="450674" y="225803"/>
                </a:lnTo>
                <a:lnTo>
                  <a:pt x="448895" y="195551"/>
                </a:lnTo>
                <a:lnTo>
                  <a:pt x="443442" y="166436"/>
                </a:lnTo>
                <a:lnTo>
                  <a:pt x="434141" y="138546"/>
                </a:lnTo>
                <a:lnTo>
                  <a:pt x="420815" y="111968"/>
                </a:lnTo>
                <a:lnTo>
                  <a:pt x="404180" y="87460"/>
                </a:lnTo>
                <a:lnTo>
                  <a:pt x="392087" y="73712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 sz="1200">
              <a:latin typeface="Lato Light" panose="020F0502020204030203"/>
            </a:endParaRPr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xmlns="" id="{AA9EED4D-A803-49FC-82D4-C42E1F500F18}"/>
              </a:ext>
            </a:extLst>
          </p:cNvPr>
          <p:cNvSpPr/>
          <p:nvPr/>
        </p:nvSpPr>
        <p:spPr>
          <a:xfrm>
            <a:off x="515937" y="4856072"/>
            <a:ext cx="450851" cy="450851"/>
          </a:xfrm>
          <a:custGeom>
            <a:avLst/>
            <a:gdLst/>
            <a:ahLst/>
            <a:cxnLst/>
            <a:rect l="l" t="t" r="r" b="b"/>
            <a:pathLst>
              <a:path w="450850" h="450850">
                <a:moveTo>
                  <a:pt x="224870" y="0"/>
                </a:moveTo>
                <a:lnTo>
                  <a:pt x="166320" y="7231"/>
                </a:lnTo>
                <a:lnTo>
                  <a:pt x="111968" y="29857"/>
                </a:lnTo>
                <a:lnTo>
                  <a:pt x="65664" y="65664"/>
                </a:lnTo>
                <a:lnTo>
                  <a:pt x="29858" y="111968"/>
                </a:lnTo>
                <a:lnTo>
                  <a:pt x="7231" y="166436"/>
                </a:lnTo>
                <a:lnTo>
                  <a:pt x="0" y="225803"/>
                </a:lnTo>
                <a:lnTo>
                  <a:pt x="1778" y="255515"/>
                </a:lnTo>
                <a:lnTo>
                  <a:pt x="16532" y="312141"/>
                </a:lnTo>
                <a:lnTo>
                  <a:pt x="46493" y="363212"/>
                </a:lnTo>
                <a:lnTo>
                  <a:pt x="87460" y="404179"/>
                </a:lnTo>
                <a:lnTo>
                  <a:pt x="138532" y="434140"/>
                </a:lnTo>
                <a:lnTo>
                  <a:pt x="195157" y="448894"/>
                </a:lnTo>
                <a:lnTo>
                  <a:pt x="224870" y="450673"/>
                </a:lnTo>
                <a:lnTo>
                  <a:pt x="255122" y="448894"/>
                </a:lnTo>
                <a:lnTo>
                  <a:pt x="312127" y="434140"/>
                </a:lnTo>
                <a:lnTo>
                  <a:pt x="363213" y="404179"/>
                </a:lnTo>
                <a:lnTo>
                  <a:pt x="392088" y="376960"/>
                </a:lnTo>
                <a:lnTo>
                  <a:pt x="220205" y="376960"/>
                </a:lnTo>
                <a:lnTo>
                  <a:pt x="215539" y="375094"/>
                </a:lnTo>
                <a:lnTo>
                  <a:pt x="212740" y="371361"/>
                </a:lnTo>
                <a:lnTo>
                  <a:pt x="185681" y="345236"/>
                </a:lnTo>
                <a:lnTo>
                  <a:pt x="181949" y="341504"/>
                </a:lnTo>
                <a:lnTo>
                  <a:pt x="180082" y="336838"/>
                </a:lnTo>
                <a:lnTo>
                  <a:pt x="180082" y="326575"/>
                </a:lnTo>
                <a:lnTo>
                  <a:pt x="181949" y="321909"/>
                </a:lnTo>
                <a:lnTo>
                  <a:pt x="240732" y="263126"/>
                </a:lnTo>
                <a:lnTo>
                  <a:pt x="88641" y="263126"/>
                </a:lnTo>
                <a:lnTo>
                  <a:pt x="83976" y="261259"/>
                </a:lnTo>
                <a:lnTo>
                  <a:pt x="76511" y="253795"/>
                </a:lnTo>
                <a:lnTo>
                  <a:pt x="74645" y="249129"/>
                </a:lnTo>
                <a:lnTo>
                  <a:pt x="74645" y="201542"/>
                </a:lnTo>
                <a:lnTo>
                  <a:pt x="76511" y="196877"/>
                </a:lnTo>
                <a:lnTo>
                  <a:pt x="83976" y="189412"/>
                </a:lnTo>
                <a:lnTo>
                  <a:pt x="88641" y="187547"/>
                </a:lnTo>
                <a:lnTo>
                  <a:pt x="240732" y="187547"/>
                </a:lnTo>
                <a:lnTo>
                  <a:pt x="181949" y="128764"/>
                </a:lnTo>
                <a:lnTo>
                  <a:pt x="180082" y="124098"/>
                </a:lnTo>
                <a:lnTo>
                  <a:pt x="180082" y="113833"/>
                </a:lnTo>
                <a:lnTo>
                  <a:pt x="181949" y="109169"/>
                </a:lnTo>
                <a:lnTo>
                  <a:pt x="185681" y="105436"/>
                </a:lnTo>
                <a:lnTo>
                  <a:pt x="212740" y="79310"/>
                </a:lnTo>
                <a:lnTo>
                  <a:pt x="215539" y="75577"/>
                </a:lnTo>
                <a:lnTo>
                  <a:pt x="220205" y="73712"/>
                </a:lnTo>
                <a:lnTo>
                  <a:pt x="392087" y="73712"/>
                </a:lnTo>
                <a:lnTo>
                  <a:pt x="385009" y="65664"/>
                </a:lnTo>
                <a:lnTo>
                  <a:pt x="338705" y="29857"/>
                </a:lnTo>
                <a:lnTo>
                  <a:pt x="284237" y="7231"/>
                </a:lnTo>
                <a:lnTo>
                  <a:pt x="255122" y="1778"/>
                </a:lnTo>
                <a:lnTo>
                  <a:pt x="224870" y="0"/>
                </a:lnTo>
                <a:close/>
              </a:path>
              <a:path w="450850" h="450850">
                <a:moveTo>
                  <a:pt x="392087" y="73712"/>
                </a:moveTo>
                <a:lnTo>
                  <a:pt x="230468" y="73712"/>
                </a:lnTo>
                <a:lnTo>
                  <a:pt x="235134" y="75577"/>
                </a:lnTo>
                <a:lnTo>
                  <a:pt x="345236" y="185680"/>
                </a:lnTo>
                <a:lnTo>
                  <a:pt x="372295" y="211806"/>
                </a:lnTo>
                <a:lnTo>
                  <a:pt x="375095" y="215539"/>
                </a:lnTo>
                <a:lnTo>
                  <a:pt x="376961" y="220204"/>
                </a:lnTo>
                <a:lnTo>
                  <a:pt x="376961" y="230468"/>
                </a:lnTo>
                <a:lnTo>
                  <a:pt x="375095" y="235134"/>
                </a:lnTo>
                <a:lnTo>
                  <a:pt x="372295" y="238865"/>
                </a:lnTo>
                <a:lnTo>
                  <a:pt x="345236" y="264991"/>
                </a:lnTo>
                <a:lnTo>
                  <a:pt x="235134" y="375094"/>
                </a:lnTo>
                <a:lnTo>
                  <a:pt x="230468" y="376960"/>
                </a:lnTo>
                <a:lnTo>
                  <a:pt x="392088" y="376960"/>
                </a:lnTo>
                <a:lnTo>
                  <a:pt x="420815" y="338705"/>
                </a:lnTo>
                <a:lnTo>
                  <a:pt x="443442" y="284353"/>
                </a:lnTo>
                <a:lnTo>
                  <a:pt x="450673" y="225803"/>
                </a:lnTo>
                <a:lnTo>
                  <a:pt x="448895" y="195551"/>
                </a:lnTo>
                <a:lnTo>
                  <a:pt x="443442" y="166436"/>
                </a:lnTo>
                <a:lnTo>
                  <a:pt x="434141" y="138546"/>
                </a:lnTo>
                <a:lnTo>
                  <a:pt x="420815" y="111968"/>
                </a:lnTo>
                <a:lnTo>
                  <a:pt x="404180" y="87460"/>
                </a:lnTo>
                <a:lnTo>
                  <a:pt x="392087" y="73712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 sz="1200">
              <a:latin typeface="Lato Light" panose="020F0502020204030203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12CDAC76-76AD-4900-B07C-8CA5903FDD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1083">
            <a:off x="5859331" y="8387412"/>
            <a:ext cx="642938" cy="642938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xmlns="" id="{C253F919-950D-490C-AED4-BDADD4E4D1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168" y="8388007"/>
            <a:ext cx="477679" cy="647700"/>
          </a:xfrm>
          <a:prstGeom prst="rect">
            <a:avLst/>
          </a:prstGeom>
        </p:spPr>
      </p:pic>
      <p:sp>
        <p:nvSpPr>
          <p:cNvPr id="14" name="object 5">
            <a:extLst>
              <a:ext uri="{FF2B5EF4-FFF2-40B4-BE49-F238E27FC236}">
                <a16:creationId xmlns:a16="http://schemas.microsoft.com/office/drawing/2014/main" xmlns="" id="{0942DE03-4BDC-4ACC-B497-59B9D87F1D60}"/>
              </a:ext>
            </a:extLst>
          </p:cNvPr>
          <p:cNvSpPr>
            <a:spLocks noChangeAspect="1"/>
          </p:cNvSpPr>
          <p:nvPr/>
        </p:nvSpPr>
        <p:spPr>
          <a:xfrm>
            <a:off x="479447" y="6954071"/>
            <a:ext cx="1259272" cy="648521"/>
          </a:xfrm>
          <a:custGeom>
            <a:avLst/>
            <a:gdLst/>
            <a:ahLst/>
            <a:cxnLst/>
            <a:rect l="l" t="t" r="r" b="b"/>
            <a:pathLst>
              <a:path w="2011045" h="1035685">
                <a:moveTo>
                  <a:pt x="2010604" y="0"/>
                </a:moveTo>
                <a:lnTo>
                  <a:pt x="0" y="0"/>
                </a:lnTo>
                <a:lnTo>
                  <a:pt x="0" y="853325"/>
                </a:lnTo>
                <a:lnTo>
                  <a:pt x="1005302" y="1035174"/>
                </a:lnTo>
                <a:lnTo>
                  <a:pt x="2010604" y="853325"/>
                </a:lnTo>
                <a:lnTo>
                  <a:pt x="2010604" y="0"/>
                </a:lnTo>
                <a:close/>
              </a:path>
            </a:pathLst>
          </a:custGeom>
          <a:solidFill>
            <a:srgbClr val="9C9E9F"/>
          </a:solidFill>
        </p:spPr>
        <p:txBody>
          <a:bodyPr wrap="square" lIns="0" tIns="0" rIns="0" bIns="0" rtlCol="0"/>
          <a:lstStyle/>
          <a:p>
            <a:endParaRPr lang="fr-CH" sz="1050">
              <a:latin typeface="Lato Light" panose="020F0502020204030203"/>
            </a:endParaRPr>
          </a:p>
        </p:txBody>
      </p:sp>
      <p:sp>
        <p:nvSpPr>
          <p:cNvPr id="15" name="object 6">
            <a:extLst>
              <a:ext uri="{FF2B5EF4-FFF2-40B4-BE49-F238E27FC236}">
                <a16:creationId xmlns:a16="http://schemas.microsoft.com/office/drawing/2014/main" xmlns="" id="{2CDE2715-202E-49AE-B538-5C177487C838}"/>
              </a:ext>
            </a:extLst>
          </p:cNvPr>
          <p:cNvSpPr/>
          <p:nvPr/>
        </p:nvSpPr>
        <p:spPr>
          <a:xfrm>
            <a:off x="479447" y="6966878"/>
            <a:ext cx="1259272" cy="635715"/>
          </a:xfrm>
          <a:custGeom>
            <a:avLst/>
            <a:gdLst/>
            <a:ahLst/>
            <a:cxnLst/>
            <a:rect l="l" t="t" r="r" b="b"/>
            <a:pathLst>
              <a:path w="2011045" h="1035685">
                <a:moveTo>
                  <a:pt x="2010604" y="0"/>
                </a:moveTo>
                <a:lnTo>
                  <a:pt x="2010604" y="853325"/>
                </a:lnTo>
                <a:lnTo>
                  <a:pt x="1005302" y="1035174"/>
                </a:lnTo>
                <a:lnTo>
                  <a:pt x="0" y="853325"/>
                </a:lnTo>
                <a:lnTo>
                  <a:pt x="0" y="0"/>
                </a:lnTo>
                <a:lnTo>
                  <a:pt x="2010604" y="0"/>
                </a:lnTo>
                <a:close/>
              </a:path>
            </a:pathLst>
          </a:custGeom>
          <a:ln w="12700">
            <a:solidFill>
              <a:srgbClr val="9C9E9F"/>
            </a:solidFill>
          </a:ln>
        </p:spPr>
        <p:txBody>
          <a:bodyPr wrap="square" lIns="0" tIns="0" rIns="0" bIns="0" rtlCol="0"/>
          <a:lstStyle/>
          <a:p>
            <a:endParaRPr lang="fr-CH" sz="1050">
              <a:latin typeface="Lato Light" panose="020F0502020204030203"/>
            </a:endParaRPr>
          </a:p>
        </p:txBody>
      </p:sp>
      <p:sp>
        <p:nvSpPr>
          <p:cNvPr id="16" name="object 7">
            <a:extLst>
              <a:ext uri="{FF2B5EF4-FFF2-40B4-BE49-F238E27FC236}">
                <a16:creationId xmlns:a16="http://schemas.microsoft.com/office/drawing/2014/main" xmlns="" id="{727BB46E-1BD2-4CE7-9065-2F941E2DE11E}"/>
              </a:ext>
            </a:extLst>
          </p:cNvPr>
          <p:cNvSpPr txBox="1"/>
          <p:nvPr/>
        </p:nvSpPr>
        <p:spPr>
          <a:xfrm>
            <a:off x="587749" y="6966877"/>
            <a:ext cx="1042668" cy="461664"/>
          </a:xfrm>
          <a:prstGeom prst="rect">
            <a:avLst/>
          </a:prstGeom>
        </p:spPr>
        <p:txBody>
          <a:bodyPr vert="horz" wrap="square" lIns="0" tIns="73659" rIns="0" bIns="0" rtlCol="0">
            <a:spAutoFit/>
          </a:bodyPr>
          <a:lstStyle/>
          <a:p>
            <a:pPr marL="63497" algn="ctr">
              <a:spcBef>
                <a:spcPts val="580"/>
              </a:spcBef>
            </a:pPr>
            <a:r>
              <a:rPr lang="fr-CH" sz="1050" b="1" spc="-5">
                <a:latin typeface="Lato Light" panose="020F0502020204030203"/>
                <a:cs typeface="Arial"/>
              </a:rPr>
              <a:t>6/07/2005</a:t>
            </a:r>
            <a:endParaRPr lang="fr-CH" sz="1050">
              <a:latin typeface="Lato Light" panose="020F0502020204030203"/>
              <a:cs typeface="Arial"/>
            </a:endParaRPr>
          </a:p>
          <a:p>
            <a:pPr marL="12700" algn="ctr">
              <a:spcBef>
                <a:spcPts val="480"/>
              </a:spcBef>
            </a:pPr>
            <a:r>
              <a:rPr lang="fr-CH" sz="1050" b="1" spc="-5">
                <a:latin typeface="Lato Light" panose="020F0502020204030203"/>
                <a:cs typeface="Arial"/>
              </a:rPr>
              <a:t>21/10/2009</a:t>
            </a:r>
            <a:endParaRPr lang="fr-CH" sz="1050">
              <a:latin typeface="Lato Light" panose="020F0502020204030203"/>
              <a:cs typeface="Arial"/>
            </a:endParaRPr>
          </a:p>
        </p:txBody>
      </p:sp>
      <p:sp>
        <p:nvSpPr>
          <p:cNvPr id="17" name="object 33">
            <a:extLst>
              <a:ext uri="{FF2B5EF4-FFF2-40B4-BE49-F238E27FC236}">
                <a16:creationId xmlns:a16="http://schemas.microsoft.com/office/drawing/2014/main" xmlns="" id="{047279F0-8ADA-46E8-9D03-91D893A6D9D2}"/>
              </a:ext>
            </a:extLst>
          </p:cNvPr>
          <p:cNvSpPr txBox="1"/>
          <p:nvPr/>
        </p:nvSpPr>
        <p:spPr>
          <a:xfrm>
            <a:off x="1847020" y="6966876"/>
            <a:ext cx="4722396" cy="378692"/>
          </a:xfrm>
          <a:prstGeom prst="rect">
            <a:avLst/>
          </a:prstGeom>
          <a:ln w="19050">
            <a:solidFill>
              <a:srgbClr val="9C9E9F"/>
            </a:solidFill>
          </a:ln>
        </p:spPr>
        <p:txBody>
          <a:bodyPr vert="horz" wrap="square" lIns="0" tIns="6984" rIns="0" bIns="0" rtlCol="0">
            <a:spAutoFit/>
          </a:bodyPr>
          <a:lstStyle/>
          <a:p>
            <a:pPr marL="36828">
              <a:spcBef>
                <a:spcPts val="55"/>
              </a:spcBef>
            </a:pPr>
            <a:r>
              <a:rPr lang="fr-CH" sz="999" b="1" spc="-5" dirty="0" smtClean="0">
                <a:latin typeface="Lato Light" panose="020F0502020204030203"/>
                <a:cs typeface="Arial"/>
              </a:rPr>
              <a:t>Révision </a:t>
            </a:r>
            <a:r>
              <a:rPr lang="fr-CH" sz="999" b="1" spc="-5" dirty="0">
                <a:latin typeface="Lato Light" panose="020F0502020204030203"/>
                <a:cs typeface="Arial"/>
              </a:rPr>
              <a:t>de la directive </a:t>
            </a:r>
            <a:r>
              <a:rPr lang="fr-CH" sz="999" b="1" spc="-5" dirty="0" err="1">
                <a:latin typeface="Lato Light" panose="020F0502020204030203"/>
                <a:cs typeface="Arial"/>
              </a:rPr>
              <a:t>EuP</a:t>
            </a:r>
            <a:r>
              <a:rPr lang="fr-CH" sz="999" b="1" spc="-16" dirty="0">
                <a:latin typeface="Lato Light" panose="020F0502020204030203"/>
                <a:cs typeface="Arial"/>
              </a:rPr>
              <a:t> </a:t>
            </a:r>
            <a:r>
              <a:rPr lang="fr-CH" sz="999" b="1" spc="-5" dirty="0">
                <a:latin typeface="Lato Light" panose="020F0502020204030203"/>
                <a:cs typeface="Arial"/>
              </a:rPr>
              <a:t>2005/32</a:t>
            </a:r>
          </a:p>
          <a:p>
            <a:pPr marL="36828">
              <a:spcBef>
                <a:spcPts val="480"/>
              </a:spcBef>
            </a:pPr>
            <a:r>
              <a:rPr lang="fr-CH" sz="999" b="1" spc="-5" dirty="0">
                <a:latin typeface="Lato Light" panose="020F0502020204030203"/>
                <a:cs typeface="Arial"/>
              </a:rPr>
              <a:t>Directive </a:t>
            </a:r>
            <a:r>
              <a:rPr lang="fr-CH" sz="999" b="1" dirty="0" err="1">
                <a:latin typeface="Lato Light" panose="020F0502020204030203"/>
                <a:cs typeface="Arial"/>
              </a:rPr>
              <a:t>ErP</a:t>
            </a:r>
            <a:r>
              <a:rPr lang="fr-CH" sz="999" b="1" spc="-30" dirty="0">
                <a:latin typeface="Lato Light" panose="020F0502020204030203"/>
                <a:cs typeface="Arial"/>
              </a:rPr>
              <a:t> </a:t>
            </a:r>
            <a:r>
              <a:rPr lang="fr-CH" sz="999" b="1" spc="-5" dirty="0">
                <a:latin typeface="Lato Light" panose="020F0502020204030203"/>
                <a:cs typeface="Arial"/>
              </a:rPr>
              <a:t>2009/125</a:t>
            </a:r>
            <a:endParaRPr lang="fr-CH" sz="999" dirty="0">
              <a:latin typeface="Lato Light" panose="020F0502020204030203"/>
              <a:cs typeface="Arial"/>
            </a:endParaRPr>
          </a:p>
        </p:txBody>
      </p:sp>
      <p:sp>
        <p:nvSpPr>
          <p:cNvPr id="18" name="object 34">
            <a:extLst>
              <a:ext uri="{FF2B5EF4-FFF2-40B4-BE49-F238E27FC236}">
                <a16:creationId xmlns:a16="http://schemas.microsoft.com/office/drawing/2014/main" xmlns="" id="{E5FD83D8-41C7-4C0F-B379-706ABA1F9ED1}"/>
              </a:ext>
            </a:extLst>
          </p:cNvPr>
          <p:cNvSpPr>
            <a:spLocks noChangeAspect="1"/>
          </p:cNvSpPr>
          <p:nvPr/>
        </p:nvSpPr>
        <p:spPr>
          <a:xfrm>
            <a:off x="465527" y="7613703"/>
            <a:ext cx="1272485" cy="752861"/>
          </a:xfrm>
          <a:custGeom>
            <a:avLst/>
            <a:gdLst/>
            <a:ahLst/>
            <a:cxnLst/>
            <a:rect l="l" t="t" r="r" b="b"/>
            <a:pathLst>
              <a:path w="2011045" h="1212850">
                <a:moveTo>
                  <a:pt x="0" y="0"/>
                </a:moveTo>
                <a:lnTo>
                  <a:pt x="0" y="999613"/>
                </a:lnTo>
                <a:lnTo>
                  <a:pt x="1005302" y="1212637"/>
                </a:lnTo>
                <a:lnTo>
                  <a:pt x="2010603" y="999613"/>
                </a:lnTo>
                <a:lnTo>
                  <a:pt x="2010603" y="213023"/>
                </a:lnTo>
                <a:lnTo>
                  <a:pt x="1005302" y="213023"/>
                </a:lnTo>
                <a:lnTo>
                  <a:pt x="0" y="0"/>
                </a:lnTo>
                <a:close/>
              </a:path>
              <a:path w="2011045" h="1212850">
                <a:moveTo>
                  <a:pt x="2010603" y="0"/>
                </a:moveTo>
                <a:lnTo>
                  <a:pt x="1005302" y="213023"/>
                </a:lnTo>
                <a:lnTo>
                  <a:pt x="2010603" y="213023"/>
                </a:lnTo>
                <a:lnTo>
                  <a:pt x="2010603" y="0"/>
                </a:lnTo>
                <a:close/>
              </a:path>
            </a:pathLst>
          </a:custGeom>
          <a:solidFill>
            <a:srgbClr val="9C9E9F"/>
          </a:solidFill>
        </p:spPr>
        <p:txBody>
          <a:bodyPr wrap="square" lIns="0" tIns="0" rIns="0" bIns="0" rtlCol="0"/>
          <a:lstStyle/>
          <a:p>
            <a:endParaRPr lang="fr-CH" sz="1050">
              <a:latin typeface="Lato Light" panose="020F0502020204030203"/>
            </a:endParaRPr>
          </a:p>
        </p:txBody>
      </p:sp>
      <p:sp>
        <p:nvSpPr>
          <p:cNvPr id="19" name="object 35">
            <a:extLst>
              <a:ext uri="{FF2B5EF4-FFF2-40B4-BE49-F238E27FC236}">
                <a16:creationId xmlns:a16="http://schemas.microsoft.com/office/drawing/2014/main" xmlns="" id="{8A7A032F-58FD-4ACC-966B-EA1CC5CE38F5}"/>
              </a:ext>
            </a:extLst>
          </p:cNvPr>
          <p:cNvSpPr>
            <a:spLocks noChangeAspect="1"/>
          </p:cNvSpPr>
          <p:nvPr/>
        </p:nvSpPr>
        <p:spPr>
          <a:xfrm>
            <a:off x="465525" y="7613704"/>
            <a:ext cx="1261692" cy="760918"/>
          </a:xfrm>
          <a:custGeom>
            <a:avLst/>
            <a:gdLst/>
            <a:ahLst/>
            <a:cxnLst/>
            <a:rect l="l" t="t" r="r" b="b"/>
            <a:pathLst>
              <a:path w="2011045" h="1212850">
                <a:moveTo>
                  <a:pt x="2010604" y="0"/>
                </a:moveTo>
                <a:lnTo>
                  <a:pt x="2010604" y="999613"/>
                </a:lnTo>
                <a:lnTo>
                  <a:pt x="1005302" y="1212638"/>
                </a:lnTo>
                <a:lnTo>
                  <a:pt x="0" y="999613"/>
                </a:lnTo>
                <a:lnTo>
                  <a:pt x="0" y="0"/>
                </a:lnTo>
                <a:lnTo>
                  <a:pt x="1005302" y="213024"/>
                </a:lnTo>
                <a:lnTo>
                  <a:pt x="2010604" y="0"/>
                </a:lnTo>
                <a:close/>
              </a:path>
            </a:pathLst>
          </a:custGeom>
          <a:ln w="12700">
            <a:solidFill>
              <a:srgbClr val="9C9E9F"/>
            </a:solidFill>
          </a:ln>
        </p:spPr>
        <p:txBody>
          <a:bodyPr wrap="square" lIns="0" tIns="0" rIns="0" bIns="0" rtlCol="0"/>
          <a:lstStyle/>
          <a:p>
            <a:endParaRPr lang="fr-CH" sz="1050">
              <a:latin typeface="Lato Light" panose="020F0502020204030203"/>
            </a:endParaRPr>
          </a:p>
        </p:txBody>
      </p:sp>
      <p:sp>
        <p:nvSpPr>
          <p:cNvPr id="20" name="object 36">
            <a:extLst>
              <a:ext uri="{FF2B5EF4-FFF2-40B4-BE49-F238E27FC236}">
                <a16:creationId xmlns:a16="http://schemas.microsoft.com/office/drawing/2014/main" xmlns="" id="{843B53A3-3112-4942-8F26-9250437FCEAA}"/>
              </a:ext>
            </a:extLst>
          </p:cNvPr>
          <p:cNvSpPr txBox="1">
            <a:spLocks noChangeAspect="1"/>
          </p:cNvSpPr>
          <p:nvPr/>
        </p:nvSpPr>
        <p:spPr>
          <a:xfrm>
            <a:off x="659539" y="7912326"/>
            <a:ext cx="835799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fr-CH" sz="1050" b="1" dirty="0">
                <a:latin typeface="Lato Light" panose="020F0502020204030203"/>
                <a:cs typeface="Arial"/>
              </a:rPr>
              <a:t>01/09/2016</a:t>
            </a:r>
            <a:endParaRPr lang="fr-CH" sz="1050" dirty="0">
              <a:latin typeface="Lato Light" panose="020F0502020204030203"/>
              <a:cs typeface="Arial"/>
            </a:endParaRPr>
          </a:p>
        </p:txBody>
      </p:sp>
      <p:sp>
        <p:nvSpPr>
          <p:cNvPr id="21" name="object 34">
            <a:extLst>
              <a:ext uri="{FF2B5EF4-FFF2-40B4-BE49-F238E27FC236}">
                <a16:creationId xmlns:a16="http://schemas.microsoft.com/office/drawing/2014/main" xmlns="" id="{1064029C-7ADF-4257-BD1C-2B1219A57B38}"/>
              </a:ext>
            </a:extLst>
          </p:cNvPr>
          <p:cNvSpPr>
            <a:spLocks noChangeAspect="1"/>
          </p:cNvSpPr>
          <p:nvPr/>
        </p:nvSpPr>
        <p:spPr>
          <a:xfrm>
            <a:off x="465527" y="8385732"/>
            <a:ext cx="1272485" cy="752861"/>
          </a:xfrm>
          <a:custGeom>
            <a:avLst/>
            <a:gdLst/>
            <a:ahLst/>
            <a:cxnLst/>
            <a:rect l="l" t="t" r="r" b="b"/>
            <a:pathLst>
              <a:path w="2011045" h="1212850">
                <a:moveTo>
                  <a:pt x="0" y="0"/>
                </a:moveTo>
                <a:lnTo>
                  <a:pt x="0" y="999613"/>
                </a:lnTo>
                <a:lnTo>
                  <a:pt x="1005302" y="1212637"/>
                </a:lnTo>
                <a:lnTo>
                  <a:pt x="2010603" y="999613"/>
                </a:lnTo>
                <a:lnTo>
                  <a:pt x="2010603" y="213023"/>
                </a:lnTo>
                <a:lnTo>
                  <a:pt x="1005302" y="213023"/>
                </a:lnTo>
                <a:lnTo>
                  <a:pt x="0" y="0"/>
                </a:lnTo>
                <a:close/>
              </a:path>
              <a:path w="2011045" h="1212850">
                <a:moveTo>
                  <a:pt x="2010603" y="0"/>
                </a:moveTo>
                <a:lnTo>
                  <a:pt x="1005302" y="213023"/>
                </a:lnTo>
                <a:lnTo>
                  <a:pt x="2010603" y="213023"/>
                </a:lnTo>
                <a:lnTo>
                  <a:pt x="2010603" y="0"/>
                </a:lnTo>
                <a:close/>
              </a:path>
            </a:pathLst>
          </a:custGeom>
          <a:solidFill>
            <a:srgbClr val="9C9E9F"/>
          </a:solidFill>
        </p:spPr>
        <p:txBody>
          <a:bodyPr wrap="square" lIns="0" tIns="0" rIns="0" bIns="0" rtlCol="0"/>
          <a:lstStyle/>
          <a:p>
            <a:endParaRPr lang="fr-CH" sz="1050">
              <a:latin typeface="Lato Light" panose="020F0502020204030203"/>
            </a:endParaRPr>
          </a:p>
        </p:txBody>
      </p:sp>
      <p:sp>
        <p:nvSpPr>
          <p:cNvPr id="22" name="object 35">
            <a:extLst>
              <a:ext uri="{FF2B5EF4-FFF2-40B4-BE49-F238E27FC236}">
                <a16:creationId xmlns:a16="http://schemas.microsoft.com/office/drawing/2014/main" xmlns="" id="{AE055373-0C2C-4856-8472-897C000A8D3A}"/>
              </a:ext>
            </a:extLst>
          </p:cNvPr>
          <p:cNvSpPr>
            <a:spLocks noChangeAspect="1"/>
          </p:cNvSpPr>
          <p:nvPr/>
        </p:nvSpPr>
        <p:spPr>
          <a:xfrm>
            <a:off x="465525" y="8385733"/>
            <a:ext cx="1261692" cy="760918"/>
          </a:xfrm>
          <a:custGeom>
            <a:avLst/>
            <a:gdLst/>
            <a:ahLst/>
            <a:cxnLst/>
            <a:rect l="l" t="t" r="r" b="b"/>
            <a:pathLst>
              <a:path w="2011045" h="1212850">
                <a:moveTo>
                  <a:pt x="2010604" y="0"/>
                </a:moveTo>
                <a:lnTo>
                  <a:pt x="2010604" y="999613"/>
                </a:lnTo>
                <a:lnTo>
                  <a:pt x="1005302" y="1212638"/>
                </a:lnTo>
                <a:lnTo>
                  <a:pt x="0" y="999613"/>
                </a:lnTo>
                <a:lnTo>
                  <a:pt x="0" y="0"/>
                </a:lnTo>
                <a:lnTo>
                  <a:pt x="1005302" y="213024"/>
                </a:lnTo>
                <a:lnTo>
                  <a:pt x="2010604" y="0"/>
                </a:lnTo>
                <a:close/>
              </a:path>
            </a:pathLst>
          </a:custGeom>
          <a:ln w="12700">
            <a:solidFill>
              <a:srgbClr val="9C9E9F"/>
            </a:solidFill>
          </a:ln>
        </p:spPr>
        <p:txBody>
          <a:bodyPr wrap="square" lIns="0" tIns="0" rIns="0" bIns="0" rtlCol="0"/>
          <a:lstStyle/>
          <a:p>
            <a:endParaRPr lang="fr-CH" sz="1050">
              <a:latin typeface="Lato Light" panose="020F0502020204030203"/>
            </a:endParaRPr>
          </a:p>
        </p:txBody>
      </p:sp>
      <p:sp>
        <p:nvSpPr>
          <p:cNvPr id="23" name="object 34">
            <a:extLst>
              <a:ext uri="{FF2B5EF4-FFF2-40B4-BE49-F238E27FC236}">
                <a16:creationId xmlns:a16="http://schemas.microsoft.com/office/drawing/2014/main" xmlns="" id="{99342775-3606-481A-BDCE-EB25EF461B66}"/>
              </a:ext>
            </a:extLst>
          </p:cNvPr>
          <p:cNvSpPr>
            <a:spLocks noChangeAspect="1"/>
          </p:cNvSpPr>
          <p:nvPr/>
        </p:nvSpPr>
        <p:spPr>
          <a:xfrm>
            <a:off x="454734" y="9157761"/>
            <a:ext cx="1272485" cy="752861"/>
          </a:xfrm>
          <a:custGeom>
            <a:avLst/>
            <a:gdLst/>
            <a:ahLst/>
            <a:cxnLst/>
            <a:rect l="l" t="t" r="r" b="b"/>
            <a:pathLst>
              <a:path w="2011045" h="1212850">
                <a:moveTo>
                  <a:pt x="0" y="0"/>
                </a:moveTo>
                <a:lnTo>
                  <a:pt x="0" y="999613"/>
                </a:lnTo>
                <a:lnTo>
                  <a:pt x="1005302" y="1212637"/>
                </a:lnTo>
                <a:lnTo>
                  <a:pt x="2010603" y="999613"/>
                </a:lnTo>
                <a:lnTo>
                  <a:pt x="2010603" y="213023"/>
                </a:lnTo>
                <a:lnTo>
                  <a:pt x="1005302" y="213023"/>
                </a:lnTo>
                <a:lnTo>
                  <a:pt x="0" y="0"/>
                </a:lnTo>
                <a:close/>
              </a:path>
              <a:path w="2011045" h="1212850">
                <a:moveTo>
                  <a:pt x="2010603" y="0"/>
                </a:moveTo>
                <a:lnTo>
                  <a:pt x="1005302" y="213023"/>
                </a:lnTo>
                <a:lnTo>
                  <a:pt x="2010603" y="213023"/>
                </a:lnTo>
                <a:lnTo>
                  <a:pt x="2010603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 lang="fr-CH" sz="1050">
              <a:latin typeface="Lato Light" panose="020F0502020204030203"/>
            </a:endParaRPr>
          </a:p>
        </p:txBody>
      </p:sp>
      <p:sp>
        <p:nvSpPr>
          <p:cNvPr id="24" name="object 35">
            <a:extLst>
              <a:ext uri="{FF2B5EF4-FFF2-40B4-BE49-F238E27FC236}">
                <a16:creationId xmlns:a16="http://schemas.microsoft.com/office/drawing/2014/main" xmlns="" id="{876FA07B-60BC-4723-8083-066203CB2A9F}"/>
              </a:ext>
            </a:extLst>
          </p:cNvPr>
          <p:cNvSpPr>
            <a:spLocks noChangeAspect="1"/>
          </p:cNvSpPr>
          <p:nvPr/>
        </p:nvSpPr>
        <p:spPr>
          <a:xfrm>
            <a:off x="454732" y="9157762"/>
            <a:ext cx="1261692" cy="760918"/>
          </a:xfrm>
          <a:custGeom>
            <a:avLst/>
            <a:gdLst/>
            <a:ahLst/>
            <a:cxnLst/>
            <a:rect l="l" t="t" r="r" b="b"/>
            <a:pathLst>
              <a:path w="2011045" h="1212850">
                <a:moveTo>
                  <a:pt x="2010604" y="0"/>
                </a:moveTo>
                <a:lnTo>
                  <a:pt x="2010604" y="999613"/>
                </a:lnTo>
                <a:lnTo>
                  <a:pt x="1005302" y="1212638"/>
                </a:lnTo>
                <a:lnTo>
                  <a:pt x="0" y="999613"/>
                </a:lnTo>
                <a:lnTo>
                  <a:pt x="0" y="0"/>
                </a:lnTo>
                <a:lnTo>
                  <a:pt x="1005302" y="213024"/>
                </a:lnTo>
                <a:lnTo>
                  <a:pt x="2010604" y="0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 lang="fr-CH" sz="1050">
              <a:latin typeface="Lato Light" panose="020F0502020204030203"/>
            </a:endParaRPr>
          </a:p>
        </p:txBody>
      </p:sp>
      <p:sp>
        <p:nvSpPr>
          <p:cNvPr id="25" name="object 15">
            <a:extLst>
              <a:ext uri="{FF2B5EF4-FFF2-40B4-BE49-F238E27FC236}">
                <a16:creationId xmlns:a16="http://schemas.microsoft.com/office/drawing/2014/main" xmlns="" id="{106527CC-79A9-4655-8F88-16899511C6F9}"/>
              </a:ext>
            </a:extLst>
          </p:cNvPr>
          <p:cNvSpPr txBox="1"/>
          <p:nvPr/>
        </p:nvSpPr>
        <p:spPr>
          <a:xfrm>
            <a:off x="1847019" y="7611930"/>
            <a:ext cx="4722396" cy="661208"/>
          </a:xfrm>
          <a:prstGeom prst="rect">
            <a:avLst/>
          </a:prstGeom>
          <a:ln w="19050">
            <a:solidFill>
              <a:srgbClr val="9C9E9F"/>
            </a:solidFill>
          </a:ln>
        </p:spPr>
        <p:txBody>
          <a:bodyPr vert="horz" wrap="square" lIns="0" tIns="7621" rIns="0" bIns="0" rtlCol="0">
            <a:spAutoFit/>
          </a:bodyPr>
          <a:lstStyle/>
          <a:p>
            <a:pPr marL="36828">
              <a:spcBef>
                <a:spcPts val="59"/>
              </a:spcBef>
            </a:pPr>
            <a:r>
              <a:rPr lang="fr-CH" sz="999" b="1">
                <a:latin typeface="Lato Light" panose="020F0502020204030203"/>
                <a:cs typeface="Arial"/>
              </a:rPr>
              <a:t>3e </a:t>
            </a:r>
            <a:r>
              <a:rPr lang="fr-CH" sz="999" b="1" spc="-5">
                <a:latin typeface="Lato Light" panose="020F0502020204030203"/>
                <a:cs typeface="Arial"/>
              </a:rPr>
              <a:t>étape du réglement </a:t>
            </a:r>
            <a:r>
              <a:rPr lang="fr-CH" sz="999" b="1" spc="-16">
                <a:latin typeface="Lato Light" panose="020F0502020204030203"/>
                <a:cs typeface="Arial"/>
              </a:rPr>
              <a:t>1194/2012</a:t>
            </a:r>
          </a:p>
          <a:p>
            <a:pPr marL="208268" indent="-171440">
              <a:spcBef>
                <a:spcPts val="59"/>
              </a:spcBef>
              <a:buFont typeface="Arial" panose="020B0604020202020204" pitchFamily="34" charset="0"/>
              <a:buChar char="•"/>
            </a:pPr>
            <a:r>
              <a:rPr lang="fr-CH" sz="999" spc="-5">
                <a:latin typeface="Lato Light" panose="020F0502020204030203"/>
                <a:cs typeface="Arial"/>
              </a:rPr>
              <a:t>Lampes </a:t>
            </a:r>
            <a:r>
              <a:rPr lang="fr-CH" sz="999">
                <a:latin typeface="Lato Light" panose="020F0502020204030203"/>
                <a:cs typeface="Arial"/>
              </a:rPr>
              <a:t>à </a:t>
            </a:r>
            <a:r>
              <a:rPr lang="fr-CH" sz="999" spc="-5">
                <a:latin typeface="Lato Light" panose="020F0502020204030203"/>
                <a:cs typeface="Arial"/>
              </a:rPr>
              <a:t>flux</a:t>
            </a:r>
            <a:r>
              <a:rPr lang="fr-CH" sz="999" spc="-9">
                <a:latin typeface="Lato Light" panose="020F0502020204030203"/>
                <a:cs typeface="Arial"/>
              </a:rPr>
              <a:t> </a:t>
            </a:r>
            <a:r>
              <a:rPr lang="fr-CH" sz="999" spc="-5">
                <a:latin typeface="Lato Light" panose="020F0502020204030203"/>
                <a:cs typeface="Arial"/>
              </a:rPr>
              <a:t>dirigé</a:t>
            </a:r>
          </a:p>
          <a:p>
            <a:pPr marL="208268" indent="-171440">
              <a:spcBef>
                <a:spcPts val="59"/>
              </a:spcBef>
              <a:buFont typeface="Arial" panose="020B0604020202020204" pitchFamily="34" charset="0"/>
              <a:buChar char="•"/>
            </a:pPr>
            <a:r>
              <a:rPr lang="fr-CH" sz="999" spc="-5">
                <a:latin typeface="Lato Light" panose="020F0502020204030203"/>
                <a:cs typeface="Arial"/>
              </a:rPr>
              <a:t>Lampes </a:t>
            </a:r>
            <a:r>
              <a:rPr lang="fr-CH" sz="999">
                <a:latin typeface="Lato Light" panose="020F0502020204030203"/>
                <a:cs typeface="Arial"/>
              </a:rPr>
              <a:t>LED </a:t>
            </a:r>
            <a:r>
              <a:rPr lang="fr-CH" sz="999" spc="-5">
                <a:latin typeface="Lato Light" panose="020F0502020204030203"/>
                <a:cs typeface="Arial"/>
              </a:rPr>
              <a:t>(Dirigées </a:t>
            </a:r>
            <a:r>
              <a:rPr lang="fr-CH" sz="999">
                <a:latin typeface="Lato Light" panose="020F0502020204030203"/>
                <a:cs typeface="Arial"/>
              </a:rPr>
              <a:t>ou</a:t>
            </a:r>
            <a:r>
              <a:rPr lang="fr-CH" sz="999" spc="-5">
                <a:latin typeface="Lato Light" panose="020F0502020204030203"/>
                <a:cs typeface="Arial"/>
              </a:rPr>
              <a:t> </a:t>
            </a:r>
            <a:r>
              <a:rPr lang="fr-CH" sz="999">
                <a:latin typeface="Lato Light" panose="020F0502020204030203"/>
                <a:cs typeface="Arial"/>
              </a:rPr>
              <a:t>non)</a:t>
            </a:r>
          </a:p>
          <a:p>
            <a:pPr marL="208268" indent="-171440">
              <a:spcBef>
                <a:spcPts val="59"/>
              </a:spcBef>
              <a:buFont typeface="Arial" panose="020B0604020202020204" pitchFamily="34" charset="0"/>
              <a:buChar char="•"/>
            </a:pPr>
            <a:r>
              <a:rPr lang="fr-CH" sz="999" spc="-5">
                <a:latin typeface="Lato Light" panose="020F0502020204030203"/>
                <a:cs typeface="Arial"/>
              </a:rPr>
              <a:t>Alimentations </a:t>
            </a:r>
            <a:r>
              <a:rPr lang="fr-CH" sz="999">
                <a:latin typeface="Lato Light" panose="020F0502020204030203"/>
                <a:cs typeface="Arial"/>
              </a:rPr>
              <a:t>et</a:t>
            </a:r>
            <a:r>
              <a:rPr lang="fr-CH" sz="999" spc="-9">
                <a:latin typeface="Lato Light" panose="020F0502020204030203"/>
                <a:cs typeface="Arial"/>
              </a:rPr>
              <a:t> </a:t>
            </a:r>
            <a:r>
              <a:rPr lang="fr-CH" sz="999" spc="-5">
                <a:latin typeface="Lato Light" panose="020F0502020204030203"/>
                <a:cs typeface="Arial"/>
              </a:rPr>
              <a:t>Luminaires</a:t>
            </a:r>
            <a:endParaRPr lang="fr-CH" sz="999">
              <a:latin typeface="Lato Light" panose="020F0502020204030203"/>
              <a:cs typeface="Arial"/>
            </a:endParaRPr>
          </a:p>
        </p:txBody>
      </p:sp>
      <p:sp>
        <p:nvSpPr>
          <p:cNvPr id="26" name="object 30">
            <a:extLst>
              <a:ext uri="{FF2B5EF4-FFF2-40B4-BE49-F238E27FC236}">
                <a16:creationId xmlns:a16="http://schemas.microsoft.com/office/drawing/2014/main" xmlns="" id="{1C4C3FA1-0D7A-40A0-87C0-7821F12CAF85}"/>
              </a:ext>
            </a:extLst>
          </p:cNvPr>
          <p:cNvSpPr/>
          <p:nvPr/>
        </p:nvSpPr>
        <p:spPr>
          <a:xfrm flipH="1">
            <a:off x="5138287" y="7611474"/>
            <a:ext cx="45718" cy="671057"/>
          </a:xfrm>
          <a:custGeom>
            <a:avLst/>
            <a:gdLst/>
            <a:ahLst/>
            <a:cxnLst/>
            <a:rect l="l" t="t" r="r" b="b"/>
            <a:pathLst>
              <a:path h="1212850">
                <a:moveTo>
                  <a:pt x="0" y="0"/>
                </a:moveTo>
                <a:lnTo>
                  <a:pt x="0" y="1212638"/>
                </a:lnTo>
              </a:path>
            </a:pathLst>
          </a:custGeom>
          <a:ln w="19050">
            <a:solidFill>
              <a:srgbClr val="9C9E9F"/>
            </a:solidFill>
          </a:ln>
        </p:spPr>
        <p:txBody>
          <a:bodyPr wrap="square" lIns="0" tIns="0" rIns="0" bIns="0" rtlCol="0"/>
          <a:lstStyle/>
          <a:p>
            <a:endParaRPr lang="fr-CH">
              <a:latin typeface="Lato Light" panose="020F0502020204030203"/>
            </a:endParaRPr>
          </a:p>
        </p:txBody>
      </p:sp>
      <p:sp>
        <p:nvSpPr>
          <p:cNvPr id="27" name="object 15">
            <a:extLst>
              <a:ext uri="{FF2B5EF4-FFF2-40B4-BE49-F238E27FC236}">
                <a16:creationId xmlns:a16="http://schemas.microsoft.com/office/drawing/2014/main" xmlns="" id="{F493DF63-962E-42E3-B153-9C3D83A798CD}"/>
              </a:ext>
            </a:extLst>
          </p:cNvPr>
          <p:cNvSpPr txBox="1"/>
          <p:nvPr/>
        </p:nvSpPr>
        <p:spPr>
          <a:xfrm>
            <a:off x="1847017" y="8385395"/>
            <a:ext cx="4722396" cy="661208"/>
          </a:xfrm>
          <a:prstGeom prst="rect">
            <a:avLst/>
          </a:prstGeom>
          <a:ln w="19050">
            <a:solidFill>
              <a:srgbClr val="9C9E9F"/>
            </a:solidFill>
          </a:ln>
        </p:spPr>
        <p:txBody>
          <a:bodyPr vert="horz" wrap="square" lIns="0" tIns="7621" rIns="0" bIns="0" rtlCol="0">
            <a:spAutoFit/>
          </a:bodyPr>
          <a:lstStyle/>
          <a:p>
            <a:pPr marL="36828">
              <a:spcBef>
                <a:spcPts val="59"/>
              </a:spcBef>
            </a:pPr>
            <a:r>
              <a:rPr lang="fr-CH" sz="999" b="1" dirty="0">
                <a:latin typeface="Lato Light" panose="020F0502020204030203"/>
                <a:cs typeface="Arial"/>
              </a:rPr>
              <a:t>3e </a:t>
            </a:r>
            <a:r>
              <a:rPr lang="fr-CH" sz="999" b="1" spc="-5" dirty="0">
                <a:latin typeface="Lato Light" panose="020F0502020204030203"/>
                <a:cs typeface="Arial"/>
              </a:rPr>
              <a:t>étape du règlement </a:t>
            </a:r>
            <a:r>
              <a:rPr lang="fr-CH" sz="999" b="1" spc="-16" dirty="0">
                <a:latin typeface="Lato Light" panose="020F0502020204030203"/>
                <a:cs typeface="Arial"/>
              </a:rPr>
              <a:t>1194/2012</a:t>
            </a:r>
          </a:p>
          <a:p>
            <a:pPr marL="208268" indent="-171440">
              <a:spcBef>
                <a:spcPts val="59"/>
              </a:spcBef>
              <a:buFont typeface="Arial" panose="020B0604020202020204" pitchFamily="34" charset="0"/>
              <a:buChar char="•"/>
            </a:pPr>
            <a:r>
              <a:rPr lang="fr-CH" sz="999" spc="-5" dirty="0" err="1">
                <a:latin typeface="Lato Light" panose="020F0502020204030203"/>
                <a:cs typeface="Arial"/>
              </a:rPr>
              <a:t>CFLni</a:t>
            </a:r>
            <a:endParaRPr lang="fr-CH" sz="999" spc="-5" dirty="0">
              <a:latin typeface="Lato Light" panose="020F0502020204030203"/>
              <a:cs typeface="Arial"/>
            </a:endParaRPr>
          </a:p>
          <a:p>
            <a:pPr marL="208268" indent="-171440">
              <a:spcBef>
                <a:spcPts val="59"/>
              </a:spcBef>
              <a:buFont typeface="Arial" panose="020B0604020202020204" pitchFamily="34" charset="0"/>
              <a:buChar char="•"/>
            </a:pPr>
            <a:r>
              <a:rPr lang="fr-CH" sz="999" spc="-5" dirty="0">
                <a:latin typeface="Lato Light" panose="020F0502020204030203"/>
                <a:cs typeface="Arial"/>
              </a:rPr>
              <a:t>HPD</a:t>
            </a:r>
          </a:p>
          <a:p>
            <a:pPr marL="208268" indent="-171440">
              <a:spcBef>
                <a:spcPts val="59"/>
              </a:spcBef>
              <a:buFont typeface="Arial" panose="020B0604020202020204" pitchFamily="34" charset="0"/>
              <a:buChar char="•"/>
            </a:pPr>
            <a:r>
              <a:rPr lang="fr-CH" sz="999" spc="-5" dirty="0">
                <a:latin typeface="Lato Light" panose="020F0502020204030203"/>
                <a:cs typeface="Arial"/>
              </a:rPr>
              <a:t>Alimentation et luminaires pour HPD</a:t>
            </a:r>
          </a:p>
        </p:txBody>
      </p:sp>
      <p:sp>
        <p:nvSpPr>
          <p:cNvPr id="28" name="object 15">
            <a:extLst>
              <a:ext uri="{FF2B5EF4-FFF2-40B4-BE49-F238E27FC236}">
                <a16:creationId xmlns:a16="http://schemas.microsoft.com/office/drawing/2014/main" xmlns="" id="{B2FF0C58-4D15-4151-96F5-C66EE3AE0433}"/>
              </a:ext>
            </a:extLst>
          </p:cNvPr>
          <p:cNvSpPr txBox="1"/>
          <p:nvPr/>
        </p:nvSpPr>
        <p:spPr>
          <a:xfrm>
            <a:off x="1847017" y="9146651"/>
            <a:ext cx="4722396" cy="661208"/>
          </a:xfrm>
          <a:prstGeom prst="rect">
            <a:avLst/>
          </a:prstGeom>
          <a:ln w="19050">
            <a:solidFill>
              <a:srgbClr val="9C9E9F"/>
            </a:solidFill>
          </a:ln>
        </p:spPr>
        <p:txBody>
          <a:bodyPr vert="horz" wrap="square" lIns="0" tIns="7621" rIns="0" bIns="0" rtlCol="0">
            <a:spAutoFit/>
          </a:bodyPr>
          <a:lstStyle/>
          <a:p>
            <a:pPr marL="36828">
              <a:spcBef>
                <a:spcPts val="59"/>
              </a:spcBef>
            </a:pPr>
            <a:r>
              <a:rPr lang="fr-CH" sz="999" b="1" dirty="0">
                <a:latin typeface="Lato Light" panose="020F0502020204030203"/>
                <a:cs typeface="Arial"/>
              </a:rPr>
              <a:t>6e étape du règlement 244/2009</a:t>
            </a:r>
          </a:p>
          <a:p>
            <a:pPr marL="208268" indent="-171440">
              <a:spcBef>
                <a:spcPts val="59"/>
              </a:spcBef>
              <a:buFont typeface="Arial" panose="020B0604020202020204" pitchFamily="34" charset="0"/>
              <a:buChar char="•"/>
            </a:pPr>
            <a:r>
              <a:rPr lang="fr-CH" sz="999" spc="-5" dirty="0">
                <a:latin typeface="Lato Light" panose="020F0502020204030203"/>
                <a:cs typeface="Arial"/>
              </a:rPr>
              <a:t>Lampes à flux non dirigé</a:t>
            </a:r>
          </a:p>
          <a:p>
            <a:pPr marL="208268" indent="-171440">
              <a:spcBef>
                <a:spcPts val="59"/>
              </a:spcBef>
              <a:buFont typeface="Arial" panose="020B0604020202020204" pitchFamily="34" charset="0"/>
              <a:buChar char="•"/>
            </a:pPr>
            <a:endParaRPr lang="fr-CH" sz="999" spc="-5" dirty="0">
              <a:latin typeface="Lato Light" panose="020F0502020204030203"/>
              <a:cs typeface="Arial"/>
            </a:endParaRPr>
          </a:p>
          <a:p>
            <a:pPr marL="208268" indent="-171440">
              <a:spcBef>
                <a:spcPts val="59"/>
              </a:spcBef>
              <a:buFont typeface="Arial" panose="020B0604020202020204" pitchFamily="34" charset="0"/>
              <a:buChar char="•"/>
            </a:pPr>
            <a:endParaRPr lang="fr-CH" sz="999" spc="-5" dirty="0">
              <a:latin typeface="Lato Light" panose="020F0502020204030203"/>
              <a:cs typeface="Arial"/>
            </a:endParaRPr>
          </a:p>
        </p:txBody>
      </p:sp>
      <p:sp>
        <p:nvSpPr>
          <p:cNvPr id="29" name="object 36">
            <a:extLst>
              <a:ext uri="{FF2B5EF4-FFF2-40B4-BE49-F238E27FC236}">
                <a16:creationId xmlns:a16="http://schemas.microsoft.com/office/drawing/2014/main" xmlns="" id="{20478E59-7E38-43E8-BEA0-9B10785F0411}"/>
              </a:ext>
            </a:extLst>
          </p:cNvPr>
          <p:cNvSpPr txBox="1">
            <a:spLocks noChangeAspect="1"/>
          </p:cNvSpPr>
          <p:nvPr/>
        </p:nvSpPr>
        <p:spPr>
          <a:xfrm>
            <a:off x="752718" y="8686453"/>
            <a:ext cx="742620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fr-CH" sz="1050" b="1" dirty="0">
                <a:latin typeface="Lato Light" panose="020F0502020204030203"/>
                <a:cs typeface="Arial"/>
              </a:rPr>
              <a:t>13/04/2017</a:t>
            </a:r>
            <a:endParaRPr lang="fr-CH" sz="1050" dirty="0">
              <a:latin typeface="Lato Light" panose="020F0502020204030203"/>
              <a:cs typeface="Arial"/>
            </a:endParaRPr>
          </a:p>
        </p:txBody>
      </p:sp>
      <p:sp>
        <p:nvSpPr>
          <p:cNvPr id="30" name="object 36">
            <a:extLst>
              <a:ext uri="{FF2B5EF4-FFF2-40B4-BE49-F238E27FC236}">
                <a16:creationId xmlns:a16="http://schemas.microsoft.com/office/drawing/2014/main" xmlns="" id="{560E4B29-6357-47BB-9A02-C5B0AAA456F2}"/>
              </a:ext>
            </a:extLst>
          </p:cNvPr>
          <p:cNvSpPr txBox="1">
            <a:spLocks noChangeAspect="1"/>
          </p:cNvSpPr>
          <p:nvPr/>
        </p:nvSpPr>
        <p:spPr>
          <a:xfrm>
            <a:off x="737481" y="9447371"/>
            <a:ext cx="757857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fr-CH" sz="1050" b="1" dirty="0">
                <a:latin typeface="Lato Light" panose="020F0502020204030203"/>
                <a:cs typeface="Arial"/>
              </a:rPr>
              <a:t>01/09/2018</a:t>
            </a:r>
            <a:endParaRPr lang="fr-CH" sz="1050" dirty="0">
              <a:latin typeface="Lato Light" panose="020F0502020204030203"/>
              <a:cs typeface="Arial"/>
            </a:endParaRPr>
          </a:p>
        </p:txBody>
      </p:sp>
      <p:sp>
        <p:nvSpPr>
          <p:cNvPr id="31" name="object 30">
            <a:extLst>
              <a:ext uri="{FF2B5EF4-FFF2-40B4-BE49-F238E27FC236}">
                <a16:creationId xmlns:a16="http://schemas.microsoft.com/office/drawing/2014/main" xmlns="" id="{1D5F8D62-0C8F-4F8C-A59B-5F0B36E2DF36}"/>
              </a:ext>
            </a:extLst>
          </p:cNvPr>
          <p:cNvSpPr/>
          <p:nvPr/>
        </p:nvSpPr>
        <p:spPr>
          <a:xfrm flipH="1">
            <a:off x="5138287" y="8376329"/>
            <a:ext cx="45718" cy="671057"/>
          </a:xfrm>
          <a:custGeom>
            <a:avLst/>
            <a:gdLst/>
            <a:ahLst/>
            <a:cxnLst/>
            <a:rect l="l" t="t" r="r" b="b"/>
            <a:pathLst>
              <a:path h="1212850">
                <a:moveTo>
                  <a:pt x="0" y="0"/>
                </a:moveTo>
                <a:lnTo>
                  <a:pt x="0" y="1212638"/>
                </a:lnTo>
              </a:path>
            </a:pathLst>
          </a:custGeom>
          <a:ln w="19050">
            <a:solidFill>
              <a:srgbClr val="9C9E9F"/>
            </a:solidFill>
          </a:ln>
        </p:spPr>
        <p:txBody>
          <a:bodyPr wrap="square" lIns="0" tIns="0" rIns="0" bIns="0" rtlCol="0"/>
          <a:lstStyle/>
          <a:p>
            <a:endParaRPr lang="fr-CH">
              <a:latin typeface="Lato Light" panose="020F0502020204030203"/>
            </a:endParaRPr>
          </a:p>
        </p:txBody>
      </p:sp>
      <p:sp>
        <p:nvSpPr>
          <p:cNvPr id="32" name="object 30">
            <a:extLst>
              <a:ext uri="{FF2B5EF4-FFF2-40B4-BE49-F238E27FC236}">
                <a16:creationId xmlns:a16="http://schemas.microsoft.com/office/drawing/2014/main" xmlns="" id="{221888A9-505C-4670-8F5A-CFE2BD69CBAE}"/>
              </a:ext>
            </a:extLst>
          </p:cNvPr>
          <p:cNvSpPr/>
          <p:nvPr/>
        </p:nvSpPr>
        <p:spPr>
          <a:xfrm flipH="1">
            <a:off x="5138287" y="9148883"/>
            <a:ext cx="45718" cy="671057"/>
          </a:xfrm>
          <a:custGeom>
            <a:avLst/>
            <a:gdLst/>
            <a:ahLst/>
            <a:cxnLst/>
            <a:rect l="l" t="t" r="r" b="b"/>
            <a:pathLst>
              <a:path h="1212850">
                <a:moveTo>
                  <a:pt x="0" y="0"/>
                </a:moveTo>
                <a:lnTo>
                  <a:pt x="0" y="1212638"/>
                </a:lnTo>
              </a:path>
            </a:pathLst>
          </a:custGeom>
          <a:ln w="19050">
            <a:solidFill>
              <a:srgbClr val="9C9E9F"/>
            </a:solidFill>
          </a:ln>
        </p:spPr>
        <p:txBody>
          <a:bodyPr wrap="square" lIns="0" tIns="0" rIns="0" bIns="0" rtlCol="0"/>
          <a:lstStyle/>
          <a:p>
            <a:endParaRPr lang="fr-CH">
              <a:latin typeface="Lato Light" panose="020F0502020204030203"/>
            </a:endParaRPr>
          </a:p>
        </p:txBody>
      </p:sp>
      <p:pic>
        <p:nvPicPr>
          <p:cNvPr id="33" name="Image 32">
            <a:extLst>
              <a:ext uri="{FF2B5EF4-FFF2-40B4-BE49-F238E27FC236}">
                <a16:creationId xmlns:a16="http://schemas.microsoft.com/office/drawing/2014/main" xmlns="" id="{F7252983-ED4D-4948-9D63-CB86794D9D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168" y="9172455"/>
            <a:ext cx="477013" cy="609600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xmlns="" id="{FF5532C9-37A1-4574-A310-547C07417DF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9381" t="14243" r="21618" b="13878"/>
          <a:stretch/>
        </p:blipFill>
        <p:spPr>
          <a:xfrm>
            <a:off x="5910774" y="9172455"/>
            <a:ext cx="416993" cy="616182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xmlns="" id="{39F01E4B-1E9F-4908-AE7A-D93773BDFCC8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9" t="8303" r="5301" b="9195"/>
          <a:stretch/>
        </p:blipFill>
        <p:spPr>
          <a:xfrm>
            <a:off x="5375233" y="7678809"/>
            <a:ext cx="535541" cy="562655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xmlns="" id="{85103EBF-F649-4992-B9A6-5D1F6781341D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11" t="6187" b="6955"/>
          <a:stretch/>
        </p:blipFill>
        <p:spPr>
          <a:xfrm>
            <a:off x="5986220" y="7638993"/>
            <a:ext cx="547140" cy="591039"/>
          </a:xfrm>
          <a:prstGeom prst="rect">
            <a:avLst/>
          </a:prstGeom>
        </p:spPr>
      </p:pic>
      <p:sp>
        <p:nvSpPr>
          <p:cNvPr id="37" name="ZoneTexte 36">
            <a:extLst>
              <a:ext uri="{FF2B5EF4-FFF2-40B4-BE49-F238E27FC236}">
                <a16:creationId xmlns:a16="http://schemas.microsoft.com/office/drawing/2014/main" xmlns="" id="{0B652127-3921-4F74-A533-D7D26E0D582F}"/>
              </a:ext>
            </a:extLst>
          </p:cNvPr>
          <p:cNvSpPr txBox="1"/>
          <p:nvPr/>
        </p:nvSpPr>
        <p:spPr>
          <a:xfrm>
            <a:off x="413896" y="5808196"/>
            <a:ext cx="6900489" cy="984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fr-CH" sz="2399" b="1" dirty="0">
                <a:solidFill>
                  <a:srgbClr val="3333CC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Aperçu</a:t>
            </a:r>
          </a:p>
          <a:p>
            <a:r>
              <a:rPr lang="fr-CH" sz="2399" dirty="0">
                <a:solidFill>
                  <a:srgbClr val="3333CC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Transition </a:t>
            </a:r>
            <a:endParaRPr lang="fr-CH" sz="1600" dirty="0">
              <a:solidFill>
                <a:prstClr val="black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49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7">
            <a:extLst>
              <a:ext uri="{FF2B5EF4-FFF2-40B4-BE49-F238E27FC236}">
                <a16:creationId xmlns:a16="http://schemas.microsoft.com/office/drawing/2014/main" xmlns="" id="{19ABD8D2-0124-471E-900B-255F2FA9DDD1}"/>
              </a:ext>
            </a:extLst>
          </p:cNvPr>
          <p:cNvSpPr/>
          <p:nvPr/>
        </p:nvSpPr>
        <p:spPr>
          <a:xfrm>
            <a:off x="1390019" y="4923017"/>
            <a:ext cx="4464257" cy="4015663"/>
          </a:xfrm>
          <a:custGeom>
            <a:avLst/>
            <a:gdLst/>
            <a:ahLst/>
            <a:cxnLst/>
            <a:rect l="l" t="t" r="r" b="b"/>
            <a:pathLst>
              <a:path w="1080135" h="3916679">
                <a:moveTo>
                  <a:pt x="0" y="0"/>
                </a:moveTo>
                <a:lnTo>
                  <a:pt x="1080118" y="0"/>
                </a:lnTo>
                <a:lnTo>
                  <a:pt x="1080118" y="3916183"/>
                </a:lnTo>
                <a:lnTo>
                  <a:pt x="0" y="3916183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A71A0A7C-AEFA-48F1-9B60-81CCFF0E6D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814" y="5615611"/>
            <a:ext cx="466725" cy="466725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xmlns="" id="{467C6B33-DEFA-4B27-8287-5EE35B210E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815" y="6324188"/>
            <a:ext cx="466725" cy="466725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xmlns="" id="{A690EA7A-CAF2-4AFB-B0C9-DDF3DEF11A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817" y="7032766"/>
            <a:ext cx="466725" cy="46672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xmlns="" id="{BA8C0005-5DD5-4F6D-8737-3E2499D4CA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817" y="7741342"/>
            <a:ext cx="466725" cy="466725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xmlns="" id="{94339439-CBAD-4D90-98B0-C4E0AD7B9D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815" y="8423286"/>
            <a:ext cx="466725" cy="466725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465512" y="994540"/>
            <a:ext cx="6900489" cy="1076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399" b="1" dirty="0">
                <a:solidFill>
                  <a:srgbClr val="3333CC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Quelles sources lumineuses sont touchées par l’interdiction?</a:t>
            </a:r>
          </a:p>
          <a:p>
            <a:endParaRPr lang="fr-CH" sz="1600" dirty="0">
              <a:solidFill>
                <a:prstClr val="black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0" name="object 7">
            <a:extLst>
              <a:ext uri="{FF2B5EF4-FFF2-40B4-BE49-F238E27FC236}">
                <a16:creationId xmlns:a16="http://schemas.microsoft.com/office/drawing/2014/main" xmlns="" id="{905960A2-D738-4E7F-83A6-BC9F433BE54A}"/>
              </a:ext>
            </a:extLst>
          </p:cNvPr>
          <p:cNvSpPr/>
          <p:nvPr/>
        </p:nvSpPr>
        <p:spPr>
          <a:xfrm>
            <a:off x="192081" y="4923017"/>
            <a:ext cx="1080135" cy="4015663"/>
          </a:xfrm>
          <a:custGeom>
            <a:avLst/>
            <a:gdLst/>
            <a:ahLst/>
            <a:cxnLst/>
            <a:rect l="l" t="t" r="r" b="b"/>
            <a:pathLst>
              <a:path w="1080135" h="3916679">
                <a:moveTo>
                  <a:pt x="0" y="0"/>
                </a:moveTo>
                <a:lnTo>
                  <a:pt x="1080118" y="0"/>
                </a:lnTo>
                <a:lnTo>
                  <a:pt x="1080118" y="3916183"/>
                </a:lnTo>
                <a:lnTo>
                  <a:pt x="0" y="3916183"/>
                </a:lnTo>
                <a:lnTo>
                  <a:pt x="0" y="0"/>
                </a:lnTo>
                <a:close/>
              </a:path>
            </a:pathLst>
          </a:custGeom>
          <a:ln w="15875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48FA56CD-E840-4F81-A525-61547530CD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29" y="5169137"/>
            <a:ext cx="477013" cy="609600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xmlns="" id="{39A3BF57-2470-4A97-81BE-29F858A8D6B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22" y="6112922"/>
            <a:ext cx="370046" cy="571501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xmlns="" id="{D9F4624A-CC75-446E-8974-FC9693B6137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836" y="6826871"/>
            <a:ext cx="428625" cy="571501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xmlns="" id="{5B6F957D-897D-4904-9660-6C5FDACF524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33" y="7557343"/>
            <a:ext cx="374333" cy="571501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xmlns="" id="{193F1C57-ACFE-486E-A625-D660EE24A9E3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79" t="5055" r="17871" b="6261"/>
          <a:stretch/>
        </p:blipFill>
        <p:spPr>
          <a:xfrm>
            <a:off x="556212" y="8225842"/>
            <a:ext cx="342172" cy="462228"/>
          </a:xfrm>
          <a:prstGeom prst="rect">
            <a:avLst/>
          </a:prstGeom>
        </p:spPr>
      </p:pic>
      <p:sp>
        <p:nvSpPr>
          <p:cNvPr id="16" name="object 7">
            <a:extLst>
              <a:ext uri="{FF2B5EF4-FFF2-40B4-BE49-F238E27FC236}">
                <a16:creationId xmlns:a16="http://schemas.microsoft.com/office/drawing/2014/main" xmlns="" id="{0BBDF1B3-2D57-4545-958F-9F9606136465}"/>
              </a:ext>
            </a:extLst>
          </p:cNvPr>
          <p:cNvSpPr/>
          <p:nvPr/>
        </p:nvSpPr>
        <p:spPr>
          <a:xfrm>
            <a:off x="5972079" y="4923017"/>
            <a:ext cx="1393924" cy="4015663"/>
          </a:xfrm>
          <a:custGeom>
            <a:avLst/>
            <a:gdLst/>
            <a:ahLst/>
            <a:cxnLst/>
            <a:rect l="l" t="t" r="r" b="b"/>
            <a:pathLst>
              <a:path w="1080135" h="3916679">
                <a:moveTo>
                  <a:pt x="0" y="0"/>
                </a:moveTo>
                <a:lnTo>
                  <a:pt x="1080118" y="0"/>
                </a:lnTo>
                <a:lnTo>
                  <a:pt x="1080118" y="3916183"/>
                </a:lnTo>
                <a:lnTo>
                  <a:pt x="0" y="3916183"/>
                </a:lnTo>
                <a:lnTo>
                  <a:pt x="0" y="0"/>
                </a:lnTo>
                <a:close/>
              </a:path>
            </a:pathLst>
          </a:custGeom>
          <a:ln w="15875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7">
            <a:extLst>
              <a:ext uri="{FF2B5EF4-FFF2-40B4-BE49-F238E27FC236}">
                <a16:creationId xmlns:a16="http://schemas.microsoft.com/office/drawing/2014/main" xmlns="" id="{96A4A188-3AB0-4105-9D94-BFD9A8EE6915}"/>
              </a:ext>
            </a:extLst>
          </p:cNvPr>
          <p:cNvSpPr/>
          <p:nvPr/>
        </p:nvSpPr>
        <p:spPr>
          <a:xfrm>
            <a:off x="1390016" y="4923017"/>
            <a:ext cx="4464257" cy="4015663"/>
          </a:xfrm>
          <a:custGeom>
            <a:avLst/>
            <a:gdLst/>
            <a:ahLst/>
            <a:cxnLst/>
            <a:rect l="l" t="t" r="r" b="b"/>
            <a:pathLst>
              <a:path w="1080135" h="3916679">
                <a:moveTo>
                  <a:pt x="0" y="0"/>
                </a:moveTo>
                <a:lnTo>
                  <a:pt x="1080118" y="0"/>
                </a:lnTo>
                <a:lnTo>
                  <a:pt x="1080118" y="3916183"/>
                </a:lnTo>
                <a:lnTo>
                  <a:pt x="0" y="3916183"/>
                </a:lnTo>
                <a:lnTo>
                  <a:pt x="0" y="0"/>
                </a:lnTo>
                <a:close/>
              </a:path>
            </a:pathLst>
          </a:custGeom>
          <a:ln w="15875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object 6">
            <a:extLst>
              <a:ext uri="{FF2B5EF4-FFF2-40B4-BE49-F238E27FC236}">
                <a16:creationId xmlns:a16="http://schemas.microsoft.com/office/drawing/2014/main" xmlns="" id="{AE91AE2C-29DF-4928-B0AB-13265B2710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83660"/>
              </p:ext>
            </p:extLst>
          </p:nvPr>
        </p:nvGraphicFramePr>
        <p:xfrm>
          <a:off x="1384917" y="4911297"/>
          <a:ext cx="4469356" cy="40273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81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1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07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1669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1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7859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fr-CH" sz="900" b="1" spc="-5" noProof="0">
                          <a:solidFill>
                            <a:srgbClr val="FFFFFF"/>
                          </a:solidFill>
                          <a:latin typeface="Lato Light" panose="020F0502020204030203"/>
                          <a:cs typeface="Arial"/>
                        </a:rPr>
                        <a:t>Produit</a:t>
                      </a:r>
                      <a:endParaRPr lang="fr-CH" sz="900" noProof="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38100" marB="0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fr-CH" sz="900" b="1" noProof="0">
                          <a:solidFill>
                            <a:srgbClr val="FFFFFF"/>
                          </a:solidFill>
                          <a:latin typeface="Lato Light" panose="020F0502020204030203"/>
                          <a:cs typeface="Arial"/>
                        </a:rPr>
                        <a:t>Bases</a:t>
                      </a:r>
                      <a:endParaRPr lang="fr-CH" sz="900" noProof="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381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fr-CH" sz="900" b="1" spc="-10" noProof="0" dirty="0">
                          <a:solidFill>
                            <a:srgbClr val="FFFFFF"/>
                          </a:solidFill>
                          <a:latin typeface="Lato Light" panose="020F0502020204030203"/>
                          <a:cs typeface="Arial"/>
                        </a:rPr>
                        <a:t>Puissance (Watt)</a:t>
                      </a:r>
                      <a:endParaRPr lang="fr-CH" sz="900" noProof="0" dirty="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381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fr-CH" sz="900" b="1" spc="-5" noProof="0" dirty="0">
                          <a:solidFill>
                            <a:srgbClr val="FFFFFF"/>
                          </a:solidFill>
                          <a:latin typeface="Lato Light" panose="020F0502020204030203"/>
                          <a:cs typeface="Arial"/>
                        </a:rPr>
                        <a:t>Durée de vie</a:t>
                      </a:r>
                      <a:endParaRPr lang="fr-CH" sz="900" noProof="0" dirty="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381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fr-CH" sz="900" b="1" noProof="0" dirty="0">
                          <a:solidFill>
                            <a:srgbClr val="FFFFFF"/>
                          </a:solidFill>
                          <a:latin typeface="Lato Light" panose="020F0502020204030203"/>
                          <a:cs typeface="Arial"/>
                        </a:rPr>
                        <a:t>classe d’efficacité énergétique </a:t>
                      </a:r>
                      <a:endParaRPr lang="fr-CH" sz="900" noProof="0" dirty="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38100" marB="0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0030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lang="fr-CH" sz="1200" noProof="0" dirty="0" err="1">
                          <a:latin typeface="Lato Light" panose="020F0502020204030203"/>
                          <a:cs typeface="Arial"/>
                        </a:rPr>
                        <a:t>Classic</a:t>
                      </a:r>
                      <a:r>
                        <a:rPr lang="fr-CH" sz="1200" spc="-75" noProof="0" dirty="0">
                          <a:latin typeface="Lato Light" panose="020F0502020204030203"/>
                          <a:cs typeface="Arial"/>
                        </a:rPr>
                        <a:t> </a:t>
                      </a:r>
                      <a:r>
                        <a:rPr lang="fr-CH" sz="1200" noProof="0" dirty="0">
                          <a:latin typeface="Lato Light" panose="020F0502020204030203"/>
                          <a:cs typeface="Arial"/>
                        </a:rPr>
                        <a:t>A</a:t>
                      </a:r>
                    </a:p>
                  </a:txBody>
                  <a:tcPr marL="0" marR="0" marT="48894" marB="0">
                    <a:lnL w="9525">
                      <a:solidFill>
                        <a:srgbClr val="FF6600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lang="fr-CH" sz="1200" spc="-5" noProof="0">
                          <a:latin typeface="Lato Light" panose="020F0502020204030203"/>
                          <a:cs typeface="Arial"/>
                        </a:rPr>
                        <a:t>E27,B22d</a:t>
                      </a:r>
                      <a:endParaRPr lang="fr-CH" sz="1200" noProof="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48894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lang="fr-CH" sz="1200" spc="-5" noProof="0" dirty="0">
                          <a:latin typeface="Lato Light" panose="020F0502020204030203"/>
                          <a:cs typeface="Arial"/>
                        </a:rPr>
                        <a:t>20,30,46,57,</a:t>
                      </a:r>
                    </a:p>
                    <a:p>
                      <a:pPr marL="52069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lang="fr-CH" sz="1200" spc="-5" noProof="0" dirty="0">
                          <a:latin typeface="Lato Light" panose="020F0502020204030203"/>
                          <a:cs typeface="Arial"/>
                        </a:rPr>
                        <a:t>77,116</a:t>
                      </a:r>
                      <a:endParaRPr lang="fr-CH" sz="1200" noProof="0" dirty="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48894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lang="fr-CH" sz="1200" noProof="0">
                          <a:latin typeface="Lato Light" panose="020F0502020204030203"/>
                          <a:cs typeface="Arial"/>
                        </a:rPr>
                        <a:t>2000h</a:t>
                      </a:r>
                    </a:p>
                  </a:txBody>
                  <a:tcPr marL="0" marR="0" marT="48894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lang="fr-CH" sz="1200" noProof="0" dirty="0">
                          <a:latin typeface="Lato Light" panose="020F0502020204030203"/>
                          <a:cs typeface="Arial"/>
                        </a:rPr>
                        <a:t>D</a:t>
                      </a:r>
                    </a:p>
                  </a:txBody>
                  <a:tcPr marL="0" marR="0" marT="48894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9525">
                      <a:solidFill>
                        <a:srgbClr val="FF6600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8177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fr-CH" sz="1200" noProof="0">
                          <a:latin typeface="Lato Light" panose="020F0502020204030203"/>
                          <a:cs typeface="Arial"/>
                        </a:rPr>
                        <a:t>Classic</a:t>
                      </a:r>
                      <a:r>
                        <a:rPr lang="fr-CH" sz="1200" spc="-15" noProof="0">
                          <a:latin typeface="Lato Light" panose="020F0502020204030203"/>
                          <a:cs typeface="Arial"/>
                        </a:rPr>
                        <a:t> </a:t>
                      </a:r>
                      <a:r>
                        <a:rPr lang="fr-CH" sz="1200" spc="-5" noProof="0">
                          <a:latin typeface="Lato Light" panose="020F0502020204030203"/>
                          <a:cs typeface="Arial"/>
                        </a:rPr>
                        <a:t>B/BW</a:t>
                      </a:r>
                      <a:endParaRPr lang="fr-CH" sz="1200" noProof="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FF6600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fr-CH" sz="1200" noProof="0">
                          <a:latin typeface="Lato Light" panose="020F0502020204030203"/>
                          <a:cs typeface="Arial"/>
                        </a:rPr>
                        <a:t>E14</a:t>
                      </a:r>
                    </a:p>
                  </a:txBody>
                  <a:tcPr marL="0" marR="0" marT="39370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fr-CH" sz="1200" noProof="0">
                          <a:latin typeface="Lato Light" panose="020F0502020204030203"/>
                          <a:cs typeface="Arial"/>
                        </a:rPr>
                        <a:t>20,30,46</a:t>
                      </a:r>
                    </a:p>
                  </a:txBody>
                  <a:tcPr marL="0" marR="0" marT="39370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fr-CH" sz="1200" noProof="0">
                          <a:latin typeface="Lato Light" panose="020F0502020204030203"/>
                          <a:cs typeface="Arial"/>
                        </a:rPr>
                        <a:t>2000h</a:t>
                      </a:r>
                    </a:p>
                  </a:txBody>
                  <a:tcPr marL="0" marR="0" marT="39370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fr-CH" sz="1200" noProof="0">
                          <a:latin typeface="Lato Light" panose="020F0502020204030203"/>
                          <a:cs typeface="Arial"/>
                        </a:rPr>
                        <a:t>D</a:t>
                      </a:r>
                    </a:p>
                  </a:txBody>
                  <a:tcPr marL="0" marR="0" marT="39370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9525">
                      <a:solidFill>
                        <a:srgbClr val="FF6600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8177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fr-CH" sz="1200" noProof="0">
                          <a:latin typeface="Lato Light" panose="020F0502020204030203"/>
                          <a:cs typeface="Arial"/>
                        </a:rPr>
                        <a:t>Classic</a:t>
                      </a:r>
                      <a:r>
                        <a:rPr lang="fr-CH" sz="1200" spc="-15" noProof="0">
                          <a:latin typeface="Lato Light" panose="020F0502020204030203"/>
                          <a:cs typeface="Arial"/>
                        </a:rPr>
                        <a:t> </a:t>
                      </a:r>
                      <a:r>
                        <a:rPr lang="fr-CH" sz="1200" noProof="0">
                          <a:latin typeface="Lato Light" panose="020F0502020204030203"/>
                          <a:cs typeface="Arial"/>
                        </a:rPr>
                        <a:t>P</a:t>
                      </a:r>
                    </a:p>
                  </a:txBody>
                  <a:tcPr marL="0" marR="0" marT="37465" marB="0">
                    <a:lnL w="9525">
                      <a:solidFill>
                        <a:srgbClr val="FF6600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fr-CH" sz="1200" spc="-5" noProof="0">
                          <a:latin typeface="Lato Light" panose="020F0502020204030203"/>
                          <a:cs typeface="Arial"/>
                        </a:rPr>
                        <a:t>E14/E27</a:t>
                      </a:r>
                      <a:endParaRPr lang="fr-CH" sz="1200" noProof="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fr-CH" sz="1200" noProof="0">
                          <a:latin typeface="Lato Light" panose="020F0502020204030203"/>
                          <a:cs typeface="Arial"/>
                        </a:rPr>
                        <a:t>20,30,46</a:t>
                      </a:r>
                    </a:p>
                  </a:txBody>
                  <a:tcPr marL="0" marR="0" marT="37465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fr-CH" sz="1200" noProof="0">
                          <a:latin typeface="Lato Light" panose="020F0502020204030203"/>
                          <a:cs typeface="Arial"/>
                        </a:rPr>
                        <a:t>2000h</a:t>
                      </a:r>
                    </a:p>
                  </a:txBody>
                  <a:tcPr marL="0" marR="0" marT="37465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fr-CH" sz="1200" noProof="0">
                          <a:latin typeface="Lato Light" panose="020F0502020204030203"/>
                          <a:cs typeface="Arial"/>
                        </a:rPr>
                        <a:t>D</a:t>
                      </a:r>
                    </a:p>
                  </a:txBody>
                  <a:tcPr marL="0" marR="0" marT="37465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9525">
                      <a:solidFill>
                        <a:srgbClr val="FF6600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8177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fr-CH" sz="1200" noProof="0">
                          <a:latin typeface="Lato Light" panose="020F0502020204030203"/>
                          <a:cs typeface="Arial"/>
                        </a:rPr>
                        <a:t>Classic </a:t>
                      </a:r>
                      <a:r>
                        <a:rPr lang="fr-CH" sz="1200" spc="-5" noProof="0">
                          <a:latin typeface="Lato Light" panose="020F0502020204030203"/>
                          <a:cs typeface="Arial"/>
                        </a:rPr>
                        <a:t>Globe</a:t>
                      </a:r>
                      <a:r>
                        <a:rPr lang="fr-CH" sz="1200" spc="-40" noProof="0">
                          <a:latin typeface="Lato Light" panose="020F0502020204030203"/>
                          <a:cs typeface="Arial"/>
                        </a:rPr>
                        <a:t> </a:t>
                      </a:r>
                      <a:r>
                        <a:rPr lang="fr-CH" sz="1200" spc="-5" noProof="0">
                          <a:latin typeface="Lato Light" panose="020F0502020204030203"/>
                          <a:cs typeface="Arial"/>
                        </a:rPr>
                        <a:t>G95</a:t>
                      </a:r>
                      <a:endParaRPr lang="fr-CH" sz="1200" noProof="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35560" marB="0">
                    <a:lnL w="9525">
                      <a:solidFill>
                        <a:srgbClr val="FF6600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fr-CH" sz="1200" noProof="0">
                          <a:latin typeface="Lato Light" panose="020F0502020204030203"/>
                          <a:cs typeface="Arial"/>
                        </a:rPr>
                        <a:t>E27</a:t>
                      </a:r>
                    </a:p>
                  </a:txBody>
                  <a:tcPr marL="0" marR="0" marT="35560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fr-CH" sz="1200" noProof="0">
                          <a:latin typeface="Lato Light" panose="020F0502020204030203"/>
                          <a:cs typeface="Arial"/>
                        </a:rPr>
                        <a:t>46,57,77</a:t>
                      </a:r>
                    </a:p>
                  </a:txBody>
                  <a:tcPr marL="0" marR="0" marT="35560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fr-CH" sz="1200" noProof="0">
                          <a:latin typeface="Lato Light" panose="020F0502020204030203"/>
                          <a:cs typeface="Arial"/>
                        </a:rPr>
                        <a:t>2000h</a:t>
                      </a:r>
                    </a:p>
                  </a:txBody>
                  <a:tcPr marL="0" marR="0" marT="35560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fr-CH" sz="1200" noProof="0">
                          <a:latin typeface="Lato Light" panose="020F0502020204030203"/>
                          <a:cs typeface="Arial"/>
                        </a:rPr>
                        <a:t>D</a:t>
                      </a:r>
                    </a:p>
                  </a:txBody>
                  <a:tcPr marL="0" marR="0" marT="35560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9525">
                      <a:solidFill>
                        <a:srgbClr val="FF6600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63242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lang="fr-CH" sz="1200" noProof="0" dirty="0" err="1">
                          <a:latin typeface="Lato Light" panose="020F0502020204030203"/>
                          <a:cs typeface="Arial"/>
                        </a:rPr>
                        <a:t>Special</a:t>
                      </a:r>
                      <a:r>
                        <a:rPr lang="fr-CH" sz="1200" spc="-10" noProof="0" dirty="0">
                          <a:latin typeface="Lato Light" panose="020F0502020204030203"/>
                          <a:cs typeface="Arial"/>
                        </a:rPr>
                        <a:t> </a:t>
                      </a:r>
                      <a:r>
                        <a:rPr lang="fr-CH" sz="1200" noProof="0" dirty="0">
                          <a:latin typeface="Lato Light" panose="020F0502020204030203"/>
                          <a:cs typeface="Arial"/>
                        </a:rPr>
                        <a:t>Mirror</a:t>
                      </a:r>
                    </a:p>
                  </a:txBody>
                  <a:tcPr marL="0" marR="0" marT="46355" marB="0">
                    <a:lnL w="9525">
                      <a:solidFill>
                        <a:srgbClr val="FF6600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952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lang="fr-CH" sz="1200" spc="-5" noProof="0">
                          <a:latin typeface="Lato Light" panose="020F0502020204030203"/>
                          <a:cs typeface="Arial"/>
                        </a:rPr>
                        <a:t>E14,E27</a:t>
                      </a:r>
                      <a:endParaRPr lang="fr-CH" sz="1200" noProof="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952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lang="fr-CH" sz="1200" noProof="0">
                          <a:latin typeface="Lato Light" panose="020F0502020204030203"/>
                          <a:cs typeface="Arial"/>
                        </a:rPr>
                        <a:t>40,60,100</a:t>
                      </a:r>
                    </a:p>
                  </a:txBody>
                  <a:tcPr marL="0" marR="0" marT="46355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952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lang="fr-CH" sz="1200" noProof="0">
                          <a:latin typeface="Lato Light" panose="020F0502020204030203"/>
                          <a:cs typeface="Arial"/>
                        </a:rPr>
                        <a:t>1000h</a:t>
                      </a:r>
                    </a:p>
                  </a:txBody>
                  <a:tcPr marL="0" marR="0" marT="46355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952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lang="fr-CH" sz="1200" noProof="0" dirty="0">
                          <a:latin typeface="Lato Light" panose="020F0502020204030203"/>
                          <a:cs typeface="Arial"/>
                        </a:rPr>
                        <a:t>E</a:t>
                      </a:r>
                    </a:p>
                  </a:txBody>
                  <a:tcPr marL="0" marR="0" marT="46355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9525">
                      <a:solidFill>
                        <a:srgbClr val="FF6600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9525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9" name="ZoneTexte 18">
            <a:extLst>
              <a:ext uri="{FF2B5EF4-FFF2-40B4-BE49-F238E27FC236}">
                <a16:creationId xmlns:a16="http://schemas.microsoft.com/office/drawing/2014/main" xmlns="" id="{1FE4A068-4696-4F0A-AEEE-D2691B45C359}"/>
              </a:ext>
            </a:extLst>
          </p:cNvPr>
          <p:cNvSpPr txBox="1"/>
          <p:nvPr/>
        </p:nvSpPr>
        <p:spPr>
          <a:xfrm>
            <a:off x="465511" y="2121377"/>
            <a:ext cx="6900490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CH" sz="1600" dirty="0">
                <a:latin typeface="Lato Light" panose="020F0502020204030203"/>
              </a:rPr>
              <a:t>Il est difficile d’émettre une déclaration de portée générale sur les sources lumineuses touchées par cette réglementation. </a:t>
            </a:r>
          </a:p>
          <a:p>
            <a:pPr>
              <a:spcAft>
                <a:spcPts val="600"/>
              </a:spcAft>
            </a:pPr>
            <a:r>
              <a:rPr lang="fr-CH" sz="1600" dirty="0">
                <a:latin typeface="Lato Light" panose="020F0502020204030203"/>
              </a:rPr>
              <a:t>Toutefois, </a:t>
            </a:r>
            <a:r>
              <a:rPr lang="fr-CH" sz="1600" dirty="0" smtClean="0">
                <a:latin typeface="Lato Light" panose="020F0502020204030203"/>
              </a:rPr>
              <a:t>nous pouvons vous orienter </a:t>
            </a:r>
            <a:r>
              <a:rPr lang="fr-CH" sz="1600" dirty="0">
                <a:latin typeface="Lato Light" panose="020F0502020204030203"/>
              </a:rPr>
              <a:t>sur les </a:t>
            </a:r>
            <a:r>
              <a:rPr lang="fr-CH" sz="1600" b="1" dirty="0">
                <a:solidFill>
                  <a:srgbClr val="3333CC"/>
                </a:solidFill>
                <a:latin typeface="Lato Light" panose="020F0502020204030203"/>
              </a:rPr>
              <a:t>trois catégories ci-dessous</a:t>
            </a:r>
            <a:r>
              <a:rPr lang="fr-CH" sz="1600" dirty="0">
                <a:solidFill>
                  <a:srgbClr val="3333CC"/>
                </a:solidFill>
                <a:latin typeface="Lato Light" panose="020F0502020204030203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fr-CH" sz="1600" dirty="0">
                <a:latin typeface="Lato Light" panose="020F0502020204030203"/>
              </a:rPr>
              <a:t>Néanmoins, ces indications ne sont en rien exhaustives. </a:t>
            </a:r>
            <a:endParaRPr lang="fr-CH" sz="1600" dirty="0" smtClean="0">
              <a:latin typeface="Lato Light" panose="020F0502020204030203"/>
            </a:endParaRPr>
          </a:p>
          <a:p>
            <a:r>
              <a:rPr lang="fr-CH" sz="1600" dirty="0" smtClean="0">
                <a:latin typeface="Lato Light" panose="020F0502020204030203"/>
              </a:rPr>
              <a:t>Pour </a:t>
            </a:r>
            <a:r>
              <a:rPr lang="fr-CH" sz="1600" dirty="0">
                <a:latin typeface="Lato Light" panose="020F0502020204030203"/>
              </a:rPr>
              <a:t>les cas spéciaux, nous vous </a:t>
            </a:r>
            <a:r>
              <a:rPr lang="fr-CH" sz="1600" b="1" dirty="0">
                <a:solidFill>
                  <a:srgbClr val="3333CC"/>
                </a:solidFill>
                <a:latin typeface="Lato Light" panose="020F0502020204030203"/>
              </a:rPr>
              <a:t>recommandons de vous renseigner au cas par cas</a:t>
            </a:r>
            <a:r>
              <a:rPr lang="fr-CH" sz="1600" dirty="0">
                <a:solidFill>
                  <a:srgbClr val="3333CC"/>
                </a:solidFill>
                <a:latin typeface="Lato Light" panose="020F0502020204030203"/>
              </a:rPr>
              <a:t>. </a:t>
            </a:r>
            <a:r>
              <a:rPr lang="fr-CH" sz="1600" b="1" dirty="0">
                <a:solidFill>
                  <a:srgbClr val="3333CC"/>
                </a:solidFill>
                <a:latin typeface="Lato Light" panose="020F0502020204030203"/>
              </a:rPr>
              <a:t>Nous vous assisterons volontiers</a:t>
            </a:r>
            <a:r>
              <a:rPr lang="fr-CH" sz="1600" dirty="0">
                <a:solidFill>
                  <a:srgbClr val="3333CC"/>
                </a:solidFill>
                <a:latin typeface="Lato Light" panose="020F0502020204030203"/>
              </a:rPr>
              <a:t>.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75E1EA04-896B-405C-90AF-74EA2F609C34}"/>
              </a:ext>
            </a:extLst>
          </p:cNvPr>
          <p:cNvSpPr txBox="1"/>
          <p:nvPr/>
        </p:nvSpPr>
        <p:spPr>
          <a:xfrm>
            <a:off x="169350" y="4256055"/>
            <a:ext cx="6900489" cy="461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CH" sz="2399" b="1" dirty="0">
                <a:solidFill>
                  <a:srgbClr val="3333CC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Halogène Classique et Décore </a:t>
            </a:r>
            <a:endParaRPr lang="fr-CH" sz="1600" b="1" dirty="0">
              <a:solidFill>
                <a:prstClr val="black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7F1F23BD-AC17-43A6-AFC1-9B4D1905F8C8}"/>
              </a:ext>
            </a:extLst>
          </p:cNvPr>
          <p:cNvSpPr/>
          <p:nvPr/>
        </p:nvSpPr>
        <p:spPr>
          <a:xfrm>
            <a:off x="5880211" y="4992277"/>
            <a:ext cx="1577660" cy="3897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endParaRPr lang="fr-CH" sz="999" dirty="0">
              <a:latin typeface="Lato Light" panose="020F0502020204030203"/>
              <a:cs typeface="Times New Roman"/>
            </a:endParaRPr>
          </a:p>
          <a:p>
            <a:pPr>
              <a:spcBef>
                <a:spcPts val="25"/>
              </a:spcBef>
            </a:pPr>
            <a:endParaRPr lang="fr-CH" sz="999" dirty="0">
              <a:latin typeface="Lato Light" panose="020F0502020204030203"/>
              <a:cs typeface="Times New Roman"/>
            </a:endParaRPr>
          </a:p>
          <a:p>
            <a:pPr marL="40637" marR="71115">
              <a:lnSpc>
                <a:spcPts val="1400"/>
              </a:lnSpc>
            </a:pPr>
            <a:endParaRPr lang="fr-CH" sz="999" spc="-5" dirty="0">
              <a:latin typeface="Lato Light" panose="020F0502020204030203"/>
              <a:cs typeface="Arial"/>
            </a:endParaRPr>
          </a:p>
          <a:p>
            <a:pPr marL="40637" marR="71115">
              <a:lnSpc>
                <a:spcPts val="1400"/>
              </a:lnSpc>
            </a:pPr>
            <a:r>
              <a:rPr lang="fr-CH" sz="999" spc="-5" dirty="0">
                <a:latin typeface="Lato Light" panose="020F0502020204030203"/>
                <a:cs typeface="Arial"/>
              </a:rPr>
              <a:t>Interdites </a:t>
            </a:r>
            <a:r>
              <a:rPr lang="fr-CH" sz="999" dirty="0">
                <a:latin typeface="Lato Light" panose="020F0502020204030203"/>
                <a:cs typeface="Arial"/>
              </a:rPr>
              <a:t>de mise sur le marché  européen au 1er </a:t>
            </a:r>
            <a:r>
              <a:rPr lang="fr-CH" sz="999" spc="-5" dirty="0">
                <a:latin typeface="Lato Light" panose="020F0502020204030203"/>
                <a:cs typeface="Arial"/>
              </a:rPr>
              <a:t>septembre</a:t>
            </a:r>
            <a:r>
              <a:rPr lang="fr-CH" sz="999" spc="-65" dirty="0">
                <a:latin typeface="Lato Light" panose="020F0502020204030203"/>
                <a:cs typeface="Arial"/>
              </a:rPr>
              <a:t> </a:t>
            </a:r>
            <a:r>
              <a:rPr lang="fr-CH" sz="999" dirty="0">
                <a:latin typeface="Lato Light" panose="020F0502020204030203"/>
                <a:cs typeface="Arial"/>
              </a:rPr>
              <a:t>2018</a:t>
            </a:r>
          </a:p>
          <a:p>
            <a:pPr marL="40637" marR="71115">
              <a:lnSpc>
                <a:spcPts val="1400"/>
              </a:lnSpc>
            </a:pPr>
            <a:endParaRPr lang="fr-CH" sz="999" spc="-5" dirty="0">
              <a:latin typeface="Lato Light" panose="020F0502020204030203"/>
              <a:cs typeface="Arial"/>
            </a:endParaRPr>
          </a:p>
          <a:p>
            <a:pPr marL="40637" marR="71115">
              <a:lnSpc>
                <a:spcPts val="1400"/>
              </a:lnSpc>
            </a:pPr>
            <a:r>
              <a:rPr lang="fr-CH" sz="999" spc="-5" dirty="0">
                <a:latin typeface="Lato Light" panose="020F0502020204030203"/>
                <a:cs typeface="Arial"/>
              </a:rPr>
              <a:t>Interdites </a:t>
            </a:r>
            <a:r>
              <a:rPr lang="fr-CH" sz="999" dirty="0">
                <a:latin typeface="Lato Light" panose="020F0502020204030203"/>
                <a:cs typeface="Arial"/>
              </a:rPr>
              <a:t>de mise sur le marché  européen au 1er </a:t>
            </a:r>
            <a:r>
              <a:rPr lang="fr-CH" sz="999" spc="-5" dirty="0">
                <a:latin typeface="Lato Light" panose="020F0502020204030203"/>
                <a:cs typeface="Arial"/>
              </a:rPr>
              <a:t>septembre</a:t>
            </a:r>
            <a:r>
              <a:rPr lang="fr-CH" sz="999" spc="-65" dirty="0">
                <a:latin typeface="Lato Light" panose="020F0502020204030203"/>
                <a:cs typeface="Arial"/>
              </a:rPr>
              <a:t> </a:t>
            </a:r>
            <a:r>
              <a:rPr lang="fr-CH" sz="999" dirty="0">
                <a:latin typeface="Lato Light" panose="020F0502020204030203"/>
                <a:cs typeface="Arial"/>
              </a:rPr>
              <a:t>2018</a:t>
            </a:r>
          </a:p>
          <a:p>
            <a:pPr marL="40637" marR="71115">
              <a:lnSpc>
                <a:spcPts val="1400"/>
              </a:lnSpc>
            </a:pPr>
            <a:endParaRPr lang="fr-CH" sz="999" dirty="0">
              <a:latin typeface="Lato Light" panose="020F0502020204030203"/>
              <a:cs typeface="Times New Roman"/>
            </a:endParaRPr>
          </a:p>
          <a:p>
            <a:pPr marL="27939" marR="83815">
              <a:lnSpc>
                <a:spcPts val="1400"/>
              </a:lnSpc>
            </a:pPr>
            <a:r>
              <a:rPr lang="fr-CH" sz="999" spc="-5" dirty="0">
                <a:latin typeface="Lato Light" panose="020F0502020204030203"/>
                <a:cs typeface="Arial"/>
              </a:rPr>
              <a:t>Interdites </a:t>
            </a:r>
            <a:r>
              <a:rPr lang="fr-CH" sz="999" dirty="0">
                <a:latin typeface="Lato Light" panose="020F0502020204030203"/>
                <a:cs typeface="Arial"/>
              </a:rPr>
              <a:t>de mise sur le marché  européen au 1er </a:t>
            </a:r>
            <a:r>
              <a:rPr lang="fr-CH" sz="999" spc="-5" dirty="0">
                <a:latin typeface="Lato Light" panose="020F0502020204030203"/>
                <a:cs typeface="Arial"/>
              </a:rPr>
              <a:t>septembre</a:t>
            </a:r>
            <a:r>
              <a:rPr lang="fr-CH" sz="999" spc="-65" dirty="0">
                <a:latin typeface="Lato Light" panose="020F0502020204030203"/>
                <a:cs typeface="Arial"/>
              </a:rPr>
              <a:t> </a:t>
            </a:r>
            <a:r>
              <a:rPr lang="fr-CH" sz="999" dirty="0">
                <a:latin typeface="Lato Light" panose="020F0502020204030203"/>
                <a:cs typeface="Arial"/>
              </a:rPr>
              <a:t>2018</a:t>
            </a:r>
          </a:p>
          <a:p>
            <a:pPr marL="27939" marR="83815">
              <a:lnSpc>
                <a:spcPts val="1400"/>
              </a:lnSpc>
              <a:spcBef>
                <a:spcPts val="1105"/>
              </a:spcBef>
            </a:pPr>
            <a:r>
              <a:rPr lang="fr-CH" sz="999" spc="-5" dirty="0">
                <a:latin typeface="Lato Light" panose="020F0502020204030203"/>
                <a:cs typeface="Arial"/>
              </a:rPr>
              <a:t>Interdites </a:t>
            </a:r>
            <a:r>
              <a:rPr lang="fr-CH" sz="999" dirty="0">
                <a:latin typeface="Lato Light" panose="020F0502020204030203"/>
                <a:cs typeface="Arial"/>
              </a:rPr>
              <a:t>de mise sur le marché  européen au 1er </a:t>
            </a:r>
            <a:r>
              <a:rPr lang="fr-CH" sz="999" spc="-5" dirty="0">
                <a:latin typeface="Lato Light" panose="020F0502020204030203"/>
                <a:cs typeface="Arial"/>
              </a:rPr>
              <a:t>septembre</a:t>
            </a:r>
            <a:r>
              <a:rPr lang="fr-CH" sz="999" spc="-65" dirty="0">
                <a:latin typeface="Lato Light" panose="020F0502020204030203"/>
                <a:cs typeface="Arial"/>
              </a:rPr>
              <a:t> </a:t>
            </a:r>
            <a:r>
              <a:rPr lang="fr-CH" sz="999" dirty="0">
                <a:latin typeface="Lato Light" panose="020F0502020204030203"/>
                <a:cs typeface="Arial"/>
              </a:rPr>
              <a:t>2018</a:t>
            </a:r>
          </a:p>
          <a:p>
            <a:pPr marL="27939" marR="83815">
              <a:lnSpc>
                <a:spcPts val="1400"/>
              </a:lnSpc>
              <a:spcBef>
                <a:spcPts val="1105"/>
              </a:spcBef>
            </a:pPr>
            <a:r>
              <a:rPr lang="fr-CH" sz="999" spc="-5" dirty="0">
                <a:latin typeface="Lato Light" panose="020F0502020204030203"/>
                <a:cs typeface="Arial"/>
              </a:rPr>
              <a:t>Interdites </a:t>
            </a:r>
            <a:r>
              <a:rPr lang="fr-CH" sz="999" dirty="0">
                <a:latin typeface="Lato Light" panose="020F0502020204030203"/>
                <a:cs typeface="Arial"/>
              </a:rPr>
              <a:t>de mise sur le marché  européen au 1er </a:t>
            </a:r>
            <a:r>
              <a:rPr lang="fr-CH" sz="999" spc="-5" dirty="0">
                <a:latin typeface="Lato Light" panose="020F0502020204030203"/>
                <a:cs typeface="Arial"/>
              </a:rPr>
              <a:t>septembre</a:t>
            </a:r>
            <a:r>
              <a:rPr lang="fr-CH" sz="999" spc="-65" dirty="0">
                <a:latin typeface="Lato Light" panose="020F0502020204030203"/>
                <a:cs typeface="Arial"/>
              </a:rPr>
              <a:t> </a:t>
            </a:r>
            <a:r>
              <a:rPr lang="fr-CH" sz="999" dirty="0">
                <a:latin typeface="Lato Light" panose="020F0502020204030203"/>
                <a:cs typeface="Arial"/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311191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6">
            <a:extLst>
              <a:ext uri="{FF2B5EF4-FFF2-40B4-BE49-F238E27FC236}">
                <a16:creationId xmlns:a16="http://schemas.microsoft.com/office/drawing/2014/main" xmlns="" id="{AE91AE2C-29DF-4928-B0AB-13265B2710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418829"/>
              </p:ext>
            </p:extLst>
          </p:nvPr>
        </p:nvGraphicFramePr>
        <p:xfrm>
          <a:off x="1390018" y="2119807"/>
          <a:ext cx="4464256" cy="41061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11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73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54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2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8512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9052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fr-CH" sz="900" b="1" spc="-5" noProof="0" dirty="0">
                          <a:solidFill>
                            <a:srgbClr val="FFFFFF"/>
                          </a:solidFill>
                          <a:latin typeface="Lato Light" panose="020F0502020204030203"/>
                          <a:cs typeface="Arial"/>
                        </a:rPr>
                        <a:t>Produit</a:t>
                      </a:r>
                      <a:endParaRPr lang="fr-CH" sz="900" noProof="0" dirty="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38100" marB="0">
                    <a:lnR w="19050">
                      <a:solidFill>
                        <a:srgbClr val="FFFFFF"/>
                      </a:solidFill>
                      <a:prstDash val="solid"/>
                    </a:lnR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fr-CH" sz="900" b="1" noProof="0">
                          <a:solidFill>
                            <a:srgbClr val="FFFFFF"/>
                          </a:solidFill>
                          <a:latin typeface="Lato Light" panose="020F0502020204030203"/>
                          <a:cs typeface="Arial"/>
                        </a:rPr>
                        <a:t>Bases</a:t>
                      </a:r>
                      <a:endParaRPr lang="fr-CH" sz="900" noProof="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381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fr-CH" sz="900" b="1" spc="-10" noProof="0" dirty="0">
                          <a:solidFill>
                            <a:srgbClr val="FFFFFF"/>
                          </a:solidFill>
                          <a:latin typeface="Lato Light" panose="020F0502020204030203"/>
                          <a:cs typeface="Arial"/>
                        </a:rPr>
                        <a:t>Puissance (Watt)</a:t>
                      </a:r>
                      <a:endParaRPr lang="fr-CH" sz="900" noProof="0" dirty="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381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fr-CH" sz="900" b="1" spc="-5" noProof="0" dirty="0">
                          <a:solidFill>
                            <a:srgbClr val="FFFFFF"/>
                          </a:solidFill>
                          <a:latin typeface="Lato Light" panose="020F0502020204030203"/>
                          <a:cs typeface="Arial"/>
                        </a:rPr>
                        <a:t>Durée de vie</a:t>
                      </a:r>
                      <a:endParaRPr lang="fr-CH" sz="900" noProof="0" dirty="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381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fr-CH" sz="900" b="1" noProof="0" dirty="0">
                          <a:solidFill>
                            <a:srgbClr val="FFFFFF"/>
                          </a:solidFill>
                          <a:latin typeface="Lato Light" panose="020F0502020204030203"/>
                          <a:cs typeface="Arial"/>
                        </a:rPr>
                        <a:t>classe d’efficacité énergétique </a:t>
                      </a:r>
                      <a:endParaRPr lang="fr-CH" sz="900" noProof="0" dirty="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38100" marB="0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06819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dirty="0">
                          <a:latin typeface="Lato Light" panose="020F0502020204030203"/>
                          <a:cs typeface="Arial"/>
                        </a:rPr>
                        <a:t>Haloline</a:t>
                      </a:r>
                    </a:p>
                  </a:txBody>
                  <a:tcPr marL="0" marR="0" marT="23495" marB="0">
                    <a:lnL w="9525">
                      <a:solidFill>
                        <a:srgbClr val="FF6600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dirty="0">
                          <a:latin typeface="Lato Light" panose="020F0502020204030203"/>
                          <a:cs typeface="Arial"/>
                        </a:rPr>
                        <a:t>R7s</a:t>
                      </a:r>
                    </a:p>
                  </a:txBody>
                  <a:tcPr marL="0" marR="0" marT="23495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1420"/>
                        </a:lnSpc>
                        <a:spcBef>
                          <a:spcPts val="185"/>
                        </a:spcBef>
                      </a:pPr>
                      <a:r>
                        <a:rPr sz="1200" dirty="0">
                          <a:latin typeface="Lato Light" panose="020F0502020204030203"/>
                          <a:cs typeface="Arial"/>
                        </a:rPr>
                        <a:t>48,80,120,</a:t>
                      </a:r>
                      <a:endParaRPr lang="fr-CH" sz="1200" dirty="0">
                        <a:latin typeface="Lato Light" panose="020F0502020204030203"/>
                        <a:cs typeface="Arial"/>
                      </a:endParaRPr>
                    </a:p>
                    <a:p>
                      <a:pPr marL="54610">
                        <a:lnSpc>
                          <a:spcPts val="1420"/>
                        </a:lnSpc>
                        <a:spcBef>
                          <a:spcPts val="185"/>
                        </a:spcBef>
                      </a:pPr>
                      <a:r>
                        <a:rPr sz="1200" dirty="0">
                          <a:latin typeface="Lato Light" panose="020F0502020204030203"/>
                          <a:cs typeface="Arial"/>
                        </a:rPr>
                        <a:t>160,230,400,</a:t>
                      </a:r>
                    </a:p>
                    <a:p>
                      <a:pPr marL="54610">
                        <a:lnSpc>
                          <a:spcPts val="1420"/>
                        </a:lnSpc>
                      </a:pPr>
                      <a:r>
                        <a:rPr sz="1200" spc="-5" dirty="0">
                          <a:latin typeface="Lato Light" panose="020F0502020204030203"/>
                          <a:cs typeface="Arial"/>
                        </a:rPr>
                        <a:t>750,1000,</a:t>
                      </a:r>
                      <a:r>
                        <a:rPr sz="1200" spc="-15" dirty="0">
                          <a:latin typeface="Lato Light" panose="020F0502020204030203"/>
                          <a:cs typeface="Arial"/>
                        </a:rPr>
                        <a:t> </a:t>
                      </a:r>
                      <a:r>
                        <a:rPr sz="1200" dirty="0">
                          <a:latin typeface="Lato Light" panose="020F0502020204030203"/>
                          <a:cs typeface="Arial"/>
                        </a:rPr>
                        <a:t>1500,2000</a:t>
                      </a:r>
                    </a:p>
                  </a:txBody>
                  <a:tcPr marL="0" marR="0" marT="23495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dirty="0">
                          <a:latin typeface="Lato Light" panose="020F0502020204030203"/>
                          <a:cs typeface="Arial"/>
                        </a:rPr>
                        <a:t>2000h</a:t>
                      </a:r>
                      <a:endParaRPr sz="120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lang="fr-CH" sz="1200" noProof="0" dirty="0">
                          <a:latin typeface="Lato Light" panose="020F0502020204030203"/>
                          <a:cs typeface="Arial"/>
                        </a:rPr>
                        <a:t>C/D</a:t>
                      </a:r>
                    </a:p>
                  </a:txBody>
                  <a:tcPr marL="0" marR="0" marT="48894" marB="0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FF6600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37064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200" dirty="0">
                          <a:latin typeface="Lato Light" panose="020F0502020204030203"/>
                          <a:cs typeface="Arial"/>
                        </a:rPr>
                        <a:t>Halopin</a:t>
                      </a:r>
                      <a:endParaRPr sz="120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40005" marB="0">
                    <a:lnL w="9525">
                      <a:solidFill>
                        <a:srgbClr val="FF6600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200" spc="-5" dirty="0">
                          <a:latin typeface="Lato Light" panose="020F0502020204030203"/>
                          <a:cs typeface="Arial"/>
                        </a:rPr>
                        <a:t>G9</a:t>
                      </a:r>
                      <a:endParaRPr sz="120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200" dirty="0">
                          <a:latin typeface="Lato Light" panose="020F0502020204030203"/>
                          <a:cs typeface="Arial"/>
                        </a:rPr>
                        <a:t>20,33,48.60</a:t>
                      </a:r>
                    </a:p>
                  </a:txBody>
                  <a:tcPr marL="0" marR="0" marT="40005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200" dirty="0">
                          <a:latin typeface="Lato Light" panose="020F0502020204030203"/>
                          <a:cs typeface="Arial"/>
                        </a:rPr>
                        <a:t>2000h</a:t>
                      </a:r>
                    </a:p>
                  </a:txBody>
                  <a:tcPr marL="0" marR="0" marT="40005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fr-CH" sz="1200" noProof="0">
                          <a:latin typeface="Lato Light" panose="020F0502020204030203"/>
                          <a:cs typeface="Arial"/>
                        </a:rPr>
                        <a:t>D</a:t>
                      </a:r>
                    </a:p>
                  </a:txBody>
                  <a:tcPr marL="0" marR="0" marT="39370" marB="0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FF6600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58721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dirty="0">
                          <a:latin typeface="Lato Light" panose="020F0502020204030203"/>
                          <a:cs typeface="Arial"/>
                        </a:rPr>
                        <a:t>Halolux</a:t>
                      </a:r>
                      <a:r>
                        <a:rPr sz="1200" spc="-20" dirty="0">
                          <a:latin typeface="Lato Light" panose="020F0502020204030203"/>
                          <a:cs typeface="Arial"/>
                        </a:rPr>
                        <a:t> </a:t>
                      </a:r>
                      <a:r>
                        <a:rPr sz="1200" dirty="0">
                          <a:latin typeface="Lato Light" panose="020F0502020204030203"/>
                          <a:cs typeface="Arial"/>
                        </a:rPr>
                        <a:t>Ceram</a:t>
                      </a:r>
                      <a:endParaRPr sz="120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34289" marB="0">
                    <a:lnL w="9525">
                      <a:solidFill>
                        <a:srgbClr val="FF6600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Lato Light" panose="020F0502020204030203"/>
                          <a:cs typeface="Arial"/>
                        </a:rPr>
                        <a:t>E27,B15d</a:t>
                      </a:r>
                      <a:endParaRPr sz="120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34289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dirty="0">
                          <a:latin typeface="Lato Light" panose="020F0502020204030203"/>
                          <a:cs typeface="Arial"/>
                        </a:rPr>
                        <a:t>40-205W</a:t>
                      </a:r>
                    </a:p>
                  </a:txBody>
                  <a:tcPr marL="0" marR="0" marT="34289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dirty="0">
                          <a:latin typeface="Lato Light" panose="020F0502020204030203"/>
                          <a:cs typeface="Arial"/>
                        </a:rPr>
                        <a:t>2000h</a:t>
                      </a:r>
                    </a:p>
                  </a:txBody>
                  <a:tcPr marL="0" marR="0" marT="34289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fr-CH" sz="1200" noProof="0">
                          <a:latin typeface="Lato Light" panose="020F0502020204030203"/>
                          <a:cs typeface="Arial"/>
                        </a:rPr>
                        <a:t>D</a:t>
                      </a:r>
                    </a:p>
                  </a:txBody>
                  <a:tcPr marL="0" marR="0" marT="37465" marB="0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FF6600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53918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dirty="0" err="1">
                          <a:latin typeface="Lato Light" panose="020F0502020204030203"/>
                          <a:cs typeface="Arial"/>
                        </a:rPr>
                        <a:t>Halolux</a:t>
                      </a:r>
                      <a:r>
                        <a:rPr sz="1200" spc="-35" dirty="0">
                          <a:latin typeface="Lato Light" panose="020F0502020204030203"/>
                          <a:cs typeface="Arial"/>
                        </a:rPr>
                        <a:t> </a:t>
                      </a:r>
                      <a:r>
                        <a:rPr sz="1200" dirty="0">
                          <a:latin typeface="Lato Light" panose="020F0502020204030203"/>
                          <a:cs typeface="Arial"/>
                        </a:rPr>
                        <a:t>T</a:t>
                      </a:r>
                    </a:p>
                  </a:txBody>
                  <a:tcPr marL="0" marR="0" marT="41275" marB="0">
                    <a:lnL w="9525">
                      <a:solidFill>
                        <a:srgbClr val="FF6600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dirty="0">
                          <a:latin typeface="Lato Light" panose="020F0502020204030203"/>
                          <a:cs typeface="Arial"/>
                        </a:rPr>
                        <a:t>E14</a:t>
                      </a:r>
                      <a:endParaRPr sz="120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dirty="0">
                          <a:latin typeface="Lato Light" panose="020F0502020204030203"/>
                          <a:cs typeface="Arial"/>
                        </a:rPr>
                        <a:t>25,40,60</a:t>
                      </a:r>
                    </a:p>
                  </a:txBody>
                  <a:tcPr marL="0" marR="0" marT="41275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dirty="0">
                          <a:latin typeface="Lato Light" panose="020F0502020204030203"/>
                          <a:cs typeface="Arial"/>
                        </a:rPr>
                        <a:t>2000h</a:t>
                      </a:r>
                    </a:p>
                  </a:txBody>
                  <a:tcPr marL="0" marR="0" marT="41275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fr-CH" sz="1200" noProof="0" dirty="0">
                          <a:latin typeface="Lato Light" panose="020F0502020204030203"/>
                          <a:cs typeface="Arial"/>
                        </a:rPr>
                        <a:t>D</a:t>
                      </a:r>
                    </a:p>
                  </a:txBody>
                  <a:tcPr marL="0" marR="0" marT="35560" marB="0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FF6600"/>
                      </a:solidFill>
                      <a:prstDash val="solid"/>
                    </a:lnR>
                    <a:lnT w="12700">
                      <a:solidFill>
                        <a:srgbClr val="CBCBCB"/>
                      </a:solidFill>
                      <a:prstDash val="soli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24" name="Image 23">
            <a:extLst>
              <a:ext uri="{FF2B5EF4-FFF2-40B4-BE49-F238E27FC236}">
                <a16:creationId xmlns:a16="http://schemas.microsoft.com/office/drawing/2014/main" xmlns="" id="{A690EA7A-CAF2-4AFB-B0C9-DDF3DEF11A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814" y="4512566"/>
            <a:ext cx="466725" cy="466725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171899" y="1450250"/>
            <a:ext cx="6900489" cy="461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fr-CH" sz="2399" b="1" dirty="0" err="1">
                <a:solidFill>
                  <a:srgbClr val="3333CC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Haloline</a:t>
            </a:r>
            <a:r>
              <a:rPr lang="fr-CH" sz="2399" b="1" dirty="0">
                <a:solidFill>
                  <a:srgbClr val="3333CC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, </a:t>
            </a:r>
            <a:r>
              <a:rPr lang="fr-CH" sz="2399" b="1" dirty="0" err="1">
                <a:solidFill>
                  <a:srgbClr val="3333CC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Halopin</a:t>
            </a:r>
            <a:r>
              <a:rPr lang="fr-CH" sz="2399" b="1" dirty="0">
                <a:solidFill>
                  <a:srgbClr val="3333CC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et </a:t>
            </a:r>
            <a:r>
              <a:rPr lang="fr-CH" sz="2399" b="1" dirty="0" err="1">
                <a:solidFill>
                  <a:srgbClr val="3333CC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Halolux</a:t>
            </a:r>
            <a:endParaRPr lang="fr-CH" sz="2399" b="1" dirty="0">
              <a:solidFill>
                <a:srgbClr val="3333CC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0" name="object 7">
            <a:extLst>
              <a:ext uri="{FF2B5EF4-FFF2-40B4-BE49-F238E27FC236}">
                <a16:creationId xmlns:a16="http://schemas.microsoft.com/office/drawing/2014/main" xmlns="" id="{905960A2-D738-4E7F-83A6-BC9F433BE54A}"/>
              </a:ext>
            </a:extLst>
          </p:cNvPr>
          <p:cNvSpPr/>
          <p:nvPr/>
        </p:nvSpPr>
        <p:spPr>
          <a:xfrm>
            <a:off x="192081" y="2119804"/>
            <a:ext cx="1080135" cy="4095578"/>
          </a:xfrm>
          <a:custGeom>
            <a:avLst/>
            <a:gdLst/>
            <a:ahLst/>
            <a:cxnLst/>
            <a:rect l="l" t="t" r="r" b="b"/>
            <a:pathLst>
              <a:path w="1080135" h="3916679">
                <a:moveTo>
                  <a:pt x="0" y="0"/>
                </a:moveTo>
                <a:lnTo>
                  <a:pt x="1080118" y="0"/>
                </a:lnTo>
                <a:lnTo>
                  <a:pt x="1080118" y="3916183"/>
                </a:lnTo>
                <a:lnTo>
                  <a:pt x="0" y="3916183"/>
                </a:lnTo>
                <a:lnTo>
                  <a:pt x="0" y="0"/>
                </a:lnTo>
                <a:close/>
              </a:path>
            </a:pathLst>
          </a:custGeom>
          <a:ln w="15875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7">
            <a:extLst>
              <a:ext uri="{FF2B5EF4-FFF2-40B4-BE49-F238E27FC236}">
                <a16:creationId xmlns:a16="http://schemas.microsoft.com/office/drawing/2014/main" xmlns="" id="{0BBDF1B3-2D57-4545-958F-9F9606136465}"/>
              </a:ext>
            </a:extLst>
          </p:cNvPr>
          <p:cNvSpPr/>
          <p:nvPr/>
        </p:nvSpPr>
        <p:spPr>
          <a:xfrm>
            <a:off x="5972079" y="2119804"/>
            <a:ext cx="1393924" cy="4095578"/>
          </a:xfrm>
          <a:custGeom>
            <a:avLst/>
            <a:gdLst/>
            <a:ahLst/>
            <a:cxnLst/>
            <a:rect l="l" t="t" r="r" b="b"/>
            <a:pathLst>
              <a:path w="1080135" h="3916679">
                <a:moveTo>
                  <a:pt x="0" y="0"/>
                </a:moveTo>
                <a:lnTo>
                  <a:pt x="1080118" y="0"/>
                </a:lnTo>
                <a:lnTo>
                  <a:pt x="1080118" y="3916183"/>
                </a:lnTo>
                <a:lnTo>
                  <a:pt x="0" y="3916183"/>
                </a:lnTo>
                <a:lnTo>
                  <a:pt x="0" y="0"/>
                </a:lnTo>
                <a:close/>
              </a:path>
            </a:pathLst>
          </a:custGeom>
          <a:ln w="15875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7">
            <a:extLst>
              <a:ext uri="{FF2B5EF4-FFF2-40B4-BE49-F238E27FC236}">
                <a16:creationId xmlns:a16="http://schemas.microsoft.com/office/drawing/2014/main" xmlns="" id="{96A4A188-3AB0-4105-9D94-BFD9A8EE6915}"/>
              </a:ext>
            </a:extLst>
          </p:cNvPr>
          <p:cNvSpPr/>
          <p:nvPr/>
        </p:nvSpPr>
        <p:spPr>
          <a:xfrm>
            <a:off x="1390016" y="2119804"/>
            <a:ext cx="4464257" cy="4095578"/>
          </a:xfrm>
          <a:custGeom>
            <a:avLst/>
            <a:gdLst/>
            <a:ahLst/>
            <a:cxnLst/>
            <a:rect l="l" t="t" r="r" b="b"/>
            <a:pathLst>
              <a:path w="1080135" h="3916679">
                <a:moveTo>
                  <a:pt x="0" y="0"/>
                </a:moveTo>
                <a:lnTo>
                  <a:pt x="1080118" y="0"/>
                </a:lnTo>
                <a:lnTo>
                  <a:pt x="1080118" y="3916183"/>
                </a:lnTo>
                <a:lnTo>
                  <a:pt x="0" y="3916183"/>
                </a:lnTo>
                <a:lnTo>
                  <a:pt x="0" y="0"/>
                </a:lnTo>
                <a:close/>
              </a:path>
            </a:pathLst>
          </a:custGeom>
          <a:ln w="15875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197629E3-2ACB-474C-84A4-7754345F510D}"/>
              </a:ext>
            </a:extLst>
          </p:cNvPr>
          <p:cNvSpPr/>
          <p:nvPr/>
        </p:nvSpPr>
        <p:spPr>
          <a:xfrm>
            <a:off x="5906157" y="2133944"/>
            <a:ext cx="1577660" cy="3615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endParaRPr lang="fr-CH" sz="999" dirty="0">
              <a:latin typeface="Lato Light" panose="020F0502020204030203"/>
              <a:cs typeface="Times New Roman"/>
            </a:endParaRPr>
          </a:p>
          <a:p>
            <a:pPr>
              <a:spcBef>
                <a:spcPts val="25"/>
              </a:spcBef>
            </a:pPr>
            <a:endParaRPr lang="fr-CH" sz="999" dirty="0">
              <a:latin typeface="Lato Light" panose="020F0502020204030203"/>
              <a:cs typeface="Times New Roman"/>
            </a:endParaRPr>
          </a:p>
          <a:p>
            <a:pPr marL="40637" marR="71115">
              <a:lnSpc>
                <a:spcPts val="1400"/>
              </a:lnSpc>
            </a:pPr>
            <a:endParaRPr lang="fr-CH" sz="999" spc="-5" dirty="0">
              <a:latin typeface="Lato Light" panose="020F0502020204030203"/>
              <a:cs typeface="Arial"/>
            </a:endParaRPr>
          </a:p>
          <a:p>
            <a:pPr marL="40637" marR="71115">
              <a:lnSpc>
                <a:spcPts val="1400"/>
              </a:lnSpc>
            </a:pPr>
            <a:endParaRPr lang="fr-CH" sz="999" spc="-5" dirty="0">
              <a:latin typeface="Lato Light" panose="020F0502020204030203"/>
              <a:cs typeface="Arial"/>
            </a:endParaRPr>
          </a:p>
          <a:p>
            <a:pPr marL="40637" marR="71115">
              <a:lnSpc>
                <a:spcPts val="1400"/>
              </a:lnSpc>
            </a:pPr>
            <a:r>
              <a:rPr lang="fr-CH" sz="999" spc="-5" dirty="0">
                <a:latin typeface="Lato Light" panose="020F0502020204030203"/>
                <a:cs typeface="Arial"/>
              </a:rPr>
              <a:t>Exemptées</a:t>
            </a:r>
          </a:p>
          <a:p>
            <a:pPr marL="40637" marR="71115">
              <a:lnSpc>
                <a:spcPts val="1400"/>
              </a:lnSpc>
            </a:pPr>
            <a:endParaRPr lang="fr-CH" sz="999" spc="-5" dirty="0">
              <a:latin typeface="Lato Light" panose="020F0502020204030203"/>
              <a:cs typeface="Arial"/>
            </a:endParaRPr>
          </a:p>
          <a:p>
            <a:pPr marL="40637" marR="71115">
              <a:lnSpc>
                <a:spcPts val="1400"/>
              </a:lnSpc>
            </a:pPr>
            <a:endParaRPr lang="fr-CH" sz="999" spc="-5" dirty="0">
              <a:latin typeface="Lato Light" panose="020F0502020204030203"/>
              <a:cs typeface="Arial"/>
            </a:endParaRPr>
          </a:p>
          <a:p>
            <a:pPr marL="40637" marR="71115">
              <a:lnSpc>
                <a:spcPts val="1400"/>
              </a:lnSpc>
            </a:pPr>
            <a:endParaRPr lang="fr-CH" sz="999" spc="-5" dirty="0">
              <a:latin typeface="Lato Light" panose="020F0502020204030203"/>
              <a:cs typeface="Arial"/>
            </a:endParaRPr>
          </a:p>
          <a:p>
            <a:pPr marL="40637" marR="71115">
              <a:lnSpc>
                <a:spcPts val="1400"/>
              </a:lnSpc>
            </a:pPr>
            <a:endParaRPr lang="fr-CH" sz="999" spc="-5" dirty="0">
              <a:latin typeface="Lato Light" panose="020F0502020204030203"/>
              <a:cs typeface="Arial"/>
            </a:endParaRPr>
          </a:p>
          <a:p>
            <a:pPr marL="40637" marR="71115">
              <a:lnSpc>
                <a:spcPts val="1400"/>
              </a:lnSpc>
            </a:pPr>
            <a:r>
              <a:rPr lang="fr-CH" sz="999" spc="-5" dirty="0">
                <a:latin typeface="Lato Light" panose="020F0502020204030203"/>
                <a:cs typeface="Arial"/>
              </a:rPr>
              <a:t>Exemptées</a:t>
            </a:r>
          </a:p>
          <a:p>
            <a:pPr marL="40637" marR="71115">
              <a:lnSpc>
                <a:spcPts val="1400"/>
              </a:lnSpc>
            </a:pPr>
            <a:endParaRPr lang="fr-CH" sz="999" spc="-5" dirty="0">
              <a:latin typeface="Lato Light" panose="020F0502020204030203"/>
              <a:cs typeface="Arial"/>
            </a:endParaRPr>
          </a:p>
          <a:p>
            <a:pPr marL="40637" marR="71115">
              <a:lnSpc>
                <a:spcPts val="1400"/>
              </a:lnSpc>
            </a:pPr>
            <a:endParaRPr lang="fr-CH" sz="999" spc="-5" dirty="0">
              <a:latin typeface="Lato Light" panose="020F0502020204030203"/>
              <a:cs typeface="Arial"/>
            </a:endParaRPr>
          </a:p>
          <a:p>
            <a:pPr marL="40637" marR="71115">
              <a:lnSpc>
                <a:spcPts val="1400"/>
              </a:lnSpc>
            </a:pPr>
            <a:endParaRPr lang="fr-CH" sz="999" spc="-5" dirty="0">
              <a:latin typeface="Lato Light" panose="020F0502020204030203"/>
              <a:cs typeface="Arial"/>
            </a:endParaRPr>
          </a:p>
          <a:p>
            <a:pPr marL="40637" marR="71115">
              <a:lnSpc>
                <a:spcPts val="1400"/>
              </a:lnSpc>
            </a:pPr>
            <a:r>
              <a:rPr lang="fr-CH" sz="999" spc="-5" dirty="0">
                <a:latin typeface="Lato Light" panose="020F0502020204030203"/>
                <a:cs typeface="Arial"/>
              </a:rPr>
              <a:t>Interdites de mise sur le marché  européen au 1er septembre 2018</a:t>
            </a:r>
          </a:p>
          <a:p>
            <a:pPr marL="40637" marR="71115">
              <a:lnSpc>
                <a:spcPts val="1400"/>
              </a:lnSpc>
            </a:pPr>
            <a:endParaRPr lang="fr-CH" sz="999" spc="-5" dirty="0">
              <a:latin typeface="Lato Light" panose="020F0502020204030203"/>
              <a:cs typeface="Arial"/>
            </a:endParaRPr>
          </a:p>
          <a:p>
            <a:pPr marL="40637" marR="71115">
              <a:lnSpc>
                <a:spcPts val="1400"/>
              </a:lnSpc>
            </a:pPr>
            <a:endParaRPr lang="fr-CH" sz="999" spc="-5" dirty="0">
              <a:latin typeface="Lato Light" panose="020F0502020204030203"/>
              <a:cs typeface="Arial"/>
            </a:endParaRPr>
          </a:p>
          <a:p>
            <a:pPr marL="40637" marR="71115">
              <a:lnSpc>
                <a:spcPts val="1400"/>
              </a:lnSpc>
            </a:pPr>
            <a:endParaRPr lang="fr-CH" sz="999" spc="-5" dirty="0">
              <a:latin typeface="Lato Light" panose="020F0502020204030203"/>
              <a:cs typeface="Arial"/>
            </a:endParaRPr>
          </a:p>
          <a:p>
            <a:pPr marL="40637" marR="71115">
              <a:lnSpc>
                <a:spcPts val="1400"/>
              </a:lnSpc>
            </a:pPr>
            <a:r>
              <a:rPr lang="fr-CH" sz="999" spc="-5" dirty="0">
                <a:latin typeface="Lato Light" panose="020F0502020204030203"/>
                <a:cs typeface="Arial"/>
              </a:rPr>
              <a:t>Exemptées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A10D9902-F887-47F2-9D13-6563E95225B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17" t="12402" r="17762" b="12138"/>
          <a:stretch/>
        </p:blipFill>
        <p:spPr>
          <a:xfrm>
            <a:off x="434202" y="2375976"/>
            <a:ext cx="575967" cy="862509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FF7B228C-CA95-4E79-9976-9108526E4E4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8" t="12402" r="13643" b="9074"/>
          <a:stretch/>
        </p:blipFill>
        <p:spPr>
          <a:xfrm>
            <a:off x="443978" y="3417742"/>
            <a:ext cx="556422" cy="673148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C2993FBE-A1F4-4439-9B6B-E8B7BB05B14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56" t="4005" r="8688" b="3966"/>
          <a:stretch/>
        </p:blipFill>
        <p:spPr>
          <a:xfrm>
            <a:off x="590373" y="4270146"/>
            <a:ext cx="263622" cy="788920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xmlns="" id="{78851EDF-AE52-4B42-B02B-C506210AC40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25" t="6159" r="9857" b="8393"/>
          <a:stretch/>
        </p:blipFill>
        <p:spPr>
          <a:xfrm>
            <a:off x="452728" y="5238321"/>
            <a:ext cx="538912" cy="732503"/>
          </a:xfrm>
          <a:prstGeom prst="rect">
            <a:avLst/>
          </a:prstGeom>
        </p:spPr>
      </p:pic>
      <p:sp>
        <p:nvSpPr>
          <p:cNvPr id="34" name="ZoneTexte 33">
            <a:extLst>
              <a:ext uri="{FF2B5EF4-FFF2-40B4-BE49-F238E27FC236}">
                <a16:creationId xmlns:a16="http://schemas.microsoft.com/office/drawing/2014/main" xmlns="" id="{FED5E2E1-40D0-4CBF-96C2-2916F93150A3}"/>
              </a:ext>
            </a:extLst>
          </p:cNvPr>
          <p:cNvSpPr txBox="1"/>
          <p:nvPr/>
        </p:nvSpPr>
        <p:spPr>
          <a:xfrm>
            <a:off x="192081" y="6672222"/>
            <a:ext cx="6900489" cy="461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fr-CH" sz="2399" b="1" dirty="0" err="1">
                <a:solidFill>
                  <a:srgbClr val="3333CC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Halostar</a:t>
            </a:r>
            <a:endParaRPr lang="fr-CH" sz="2399" b="1" dirty="0">
              <a:solidFill>
                <a:srgbClr val="3333CC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graphicFrame>
        <p:nvGraphicFramePr>
          <p:cNvPr id="36" name="object 6">
            <a:extLst>
              <a:ext uri="{FF2B5EF4-FFF2-40B4-BE49-F238E27FC236}">
                <a16:creationId xmlns:a16="http://schemas.microsoft.com/office/drawing/2014/main" xmlns="" id="{4F0CECAC-EC59-4B34-97EC-9BACF90295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041217"/>
              </p:ext>
            </p:extLst>
          </p:nvPr>
        </p:nvGraphicFramePr>
        <p:xfrm>
          <a:off x="1393262" y="7382466"/>
          <a:ext cx="4464256" cy="24839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11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73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54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64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238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3631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fr-CH" sz="900" b="1" spc="-5" noProof="0" dirty="0">
                          <a:solidFill>
                            <a:srgbClr val="FFFFFF"/>
                          </a:solidFill>
                          <a:latin typeface="Lato Light" panose="020F0502020204030203"/>
                          <a:cs typeface="Arial"/>
                        </a:rPr>
                        <a:t>Produit</a:t>
                      </a:r>
                      <a:endParaRPr lang="fr-CH" sz="900" noProof="0" dirty="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38100" marB="0">
                    <a:lnR w="19050">
                      <a:solidFill>
                        <a:srgbClr val="FFFFFF"/>
                      </a:solidFill>
                      <a:prstDash val="solid"/>
                    </a:lnR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fr-CH" sz="900" b="1" noProof="0">
                          <a:solidFill>
                            <a:srgbClr val="FFFFFF"/>
                          </a:solidFill>
                          <a:latin typeface="Lato Light" panose="020F0502020204030203"/>
                          <a:cs typeface="Arial"/>
                        </a:rPr>
                        <a:t>Bases</a:t>
                      </a:r>
                      <a:endParaRPr lang="fr-CH" sz="900" noProof="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381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fr-CH" sz="900" b="1" spc="-10" noProof="0" dirty="0">
                          <a:solidFill>
                            <a:srgbClr val="FFFFFF"/>
                          </a:solidFill>
                          <a:latin typeface="Lato Light" panose="020F0502020204030203"/>
                          <a:cs typeface="Arial"/>
                        </a:rPr>
                        <a:t>Puissance (Watt)</a:t>
                      </a:r>
                      <a:endParaRPr lang="fr-CH" sz="900" noProof="0" dirty="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381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fr-CH" sz="900" b="1" spc="-5" noProof="0" dirty="0">
                          <a:solidFill>
                            <a:srgbClr val="FFFFFF"/>
                          </a:solidFill>
                          <a:latin typeface="Lato Light" panose="020F0502020204030203"/>
                          <a:cs typeface="Arial"/>
                        </a:rPr>
                        <a:t>Durée de vie</a:t>
                      </a:r>
                      <a:endParaRPr lang="fr-CH" sz="900" noProof="0" dirty="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381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fr-CH" sz="900" b="1" noProof="0" dirty="0">
                          <a:solidFill>
                            <a:srgbClr val="FFFFFF"/>
                          </a:solidFill>
                          <a:latin typeface="Lato Light" panose="020F0502020204030203"/>
                          <a:cs typeface="Arial"/>
                        </a:rPr>
                        <a:t>classe d’efficacité énergétique </a:t>
                      </a:r>
                      <a:endParaRPr lang="fr-CH" sz="900" noProof="0" dirty="0">
                        <a:latin typeface="Lato Light" panose="020F0502020204030203"/>
                        <a:cs typeface="Arial"/>
                      </a:endParaRPr>
                    </a:p>
                  </a:txBody>
                  <a:tcPr marL="0" marR="0" marT="38100" marB="0">
                    <a:lnL w="19050">
                      <a:solidFill>
                        <a:srgbClr val="FFFFFF"/>
                      </a:solidFill>
                      <a:prstDash val="solid"/>
                    </a:lnL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07419">
                <a:tc>
                  <a:txBody>
                    <a:bodyPr/>
                    <a:lstStyle/>
                    <a:p>
                      <a:pPr marL="4889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H" sz="1200" b="0" i="0" u="none" strike="noStrike" kern="1200" cap="none" spc="-15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HALOSTAR </a:t>
                      </a:r>
                    </a:p>
                    <a:p>
                      <a:pPr marL="48895" marR="566420" algn="l" defTabSz="755934" rtl="0" eaLnBrk="1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kern="1200" spc="-15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STARLITE</a:t>
                      </a:r>
                    </a:p>
                  </a:txBody>
                  <a:tcPr marL="0" marR="0" marT="33655" marB="0">
                    <a:lnL w="9525">
                      <a:solidFill>
                        <a:srgbClr val="FF6600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G4,</a:t>
                      </a:r>
                      <a:endParaRPr lang="fr-CH" sz="1200" spc="-5" dirty="0">
                        <a:latin typeface="Arial"/>
                        <a:cs typeface="Arial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GY6.35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10,20, 35,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50,75*</a:t>
                      </a:r>
                    </a:p>
                  </a:txBody>
                  <a:tcPr marL="0" marR="0" marT="23495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4000h</a:t>
                      </a:r>
                    </a:p>
                  </a:txBody>
                  <a:tcPr marL="0" marR="0" marT="23495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B/C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FF6600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26965">
                <a:tc>
                  <a:txBody>
                    <a:bodyPr/>
                    <a:lstStyle/>
                    <a:p>
                      <a:pPr marL="48895" algn="l" defTabSz="755934" rtl="0" eaLnBrk="1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kern="1200" spc="-15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HALOSTAR 24V</a:t>
                      </a:r>
                    </a:p>
                  </a:txBody>
                  <a:tcPr marL="0" marR="0" marT="36830" marB="0">
                    <a:lnL w="9525">
                      <a:solidFill>
                        <a:srgbClr val="FF6600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G4,</a:t>
                      </a:r>
                      <a:endParaRPr lang="fr-CH" sz="1200" spc="-5" dirty="0">
                        <a:latin typeface="Arial"/>
                        <a:cs typeface="Arial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GY6.35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20,50, 100,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150</a:t>
                      </a:r>
                    </a:p>
                  </a:txBody>
                  <a:tcPr marL="0" marR="0" marT="36830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2000h</a:t>
                      </a:r>
                    </a:p>
                  </a:txBody>
                  <a:tcPr marL="0" marR="0" marT="36830" marB="0">
                    <a:lnL w="12700">
                      <a:solidFill>
                        <a:srgbClr val="CBCBCB"/>
                      </a:solidFill>
                      <a:prstDash val="solid"/>
                    </a:lnL>
                    <a:lnR w="12700">
                      <a:solidFill>
                        <a:srgbClr val="CBCBCB"/>
                      </a:solidFill>
                      <a:prstDash val="soli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C</a:t>
                      </a:r>
                    </a:p>
                  </a:txBody>
                  <a:tcPr marL="0" marR="0" marT="36830" marB="0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FF6600"/>
                      </a:solidFill>
                      <a:prstDash val="soli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CBCBC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8" name="object 7">
            <a:extLst>
              <a:ext uri="{FF2B5EF4-FFF2-40B4-BE49-F238E27FC236}">
                <a16:creationId xmlns:a16="http://schemas.microsoft.com/office/drawing/2014/main" xmlns="" id="{7EAF5155-CCEF-4BFF-BBE3-D859A38EB779}"/>
              </a:ext>
            </a:extLst>
          </p:cNvPr>
          <p:cNvSpPr/>
          <p:nvPr/>
        </p:nvSpPr>
        <p:spPr>
          <a:xfrm>
            <a:off x="195325" y="7382466"/>
            <a:ext cx="1080135" cy="2478015"/>
          </a:xfrm>
          <a:custGeom>
            <a:avLst/>
            <a:gdLst/>
            <a:ahLst/>
            <a:cxnLst/>
            <a:rect l="l" t="t" r="r" b="b"/>
            <a:pathLst>
              <a:path w="1080135" h="3916679">
                <a:moveTo>
                  <a:pt x="0" y="0"/>
                </a:moveTo>
                <a:lnTo>
                  <a:pt x="1080118" y="0"/>
                </a:lnTo>
                <a:lnTo>
                  <a:pt x="1080118" y="3916183"/>
                </a:lnTo>
                <a:lnTo>
                  <a:pt x="0" y="3916183"/>
                </a:lnTo>
                <a:lnTo>
                  <a:pt x="0" y="0"/>
                </a:lnTo>
                <a:close/>
              </a:path>
            </a:pathLst>
          </a:custGeom>
          <a:ln w="15875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7">
            <a:extLst>
              <a:ext uri="{FF2B5EF4-FFF2-40B4-BE49-F238E27FC236}">
                <a16:creationId xmlns:a16="http://schemas.microsoft.com/office/drawing/2014/main" xmlns="" id="{CCA2F15A-FE90-4026-AD0E-443FCBD3A79F}"/>
              </a:ext>
            </a:extLst>
          </p:cNvPr>
          <p:cNvSpPr/>
          <p:nvPr/>
        </p:nvSpPr>
        <p:spPr>
          <a:xfrm>
            <a:off x="5975324" y="7382468"/>
            <a:ext cx="1393924" cy="2478017"/>
          </a:xfrm>
          <a:custGeom>
            <a:avLst/>
            <a:gdLst/>
            <a:ahLst/>
            <a:cxnLst/>
            <a:rect l="l" t="t" r="r" b="b"/>
            <a:pathLst>
              <a:path w="1080135" h="3916679">
                <a:moveTo>
                  <a:pt x="0" y="0"/>
                </a:moveTo>
                <a:lnTo>
                  <a:pt x="1080118" y="0"/>
                </a:lnTo>
                <a:lnTo>
                  <a:pt x="1080118" y="3916183"/>
                </a:lnTo>
                <a:lnTo>
                  <a:pt x="0" y="3916183"/>
                </a:lnTo>
                <a:lnTo>
                  <a:pt x="0" y="0"/>
                </a:lnTo>
                <a:close/>
              </a:path>
            </a:pathLst>
          </a:custGeom>
          <a:ln w="15875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7">
            <a:extLst>
              <a:ext uri="{FF2B5EF4-FFF2-40B4-BE49-F238E27FC236}">
                <a16:creationId xmlns:a16="http://schemas.microsoft.com/office/drawing/2014/main" xmlns="" id="{53054C5C-7701-4904-A0D2-D13574D8A5B1}"/>
              </a:ext>
            </a:extLst>
          </p:cNvPr>
          <p:cNvSpPr/>
          <p:nvPr/>
        </p:nvSpPr>
        <p:spPr>
          <a:xfrm>
            <a:off x="1393260" y="7382466"/>
            <a:ext cx="4464257" cy="2478015"/>
          </a:xfrm>
          <a:custGeom>
            <a:avLst/>
            <a:gdLst/>
            <a:ahLst/>
            <a:cxnLst/>
            <a:rect l="l" t="t" r="r" b="b"/>
            <a:pathLst>
              <a:path w="1080135" h="3916679">
                <a:moveTo>
                  <a:pt x="0" y="0"/>
                </a:moveTo>
                <a:lnTo>
                  <a:pt x="1080118" y="0"/>
                </a:lnTo>
                <a:lnTo>
                  <a:pt x="1080118" y="3916183"/>
                </a:lnTo>
                <a:lnTo>
                  <a:pt x="0" y="3916183"/>
                </a:lnTo>
                <a:lnTo>
                  <a:pt x="0" y="0"/>
                </a:lnTo>
                <a:close/>
              </a:path>
            </a:pathLst>
          </a:custGeom>
          <a:ln w="15875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xmlns="" id="{461D3E20-0FE7-485C-8FD3-CBD0F14DBA9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9381" t="14243" r="21618" b="13878"/>
          <a:stretch/>
        </p:blipFill>
        <p:spPr>
          <a:xfrm>
            <a:off x="513691" y="7903054"/>
            <a:ext cx="416993" cy="616182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xmlns="" id="{875E5CF1-29DE-4825-91A0-C5A1FFAAE563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53" t="13815" r="20262" b="14364"/>
          <a:stretch/>
        </p:blipFill>
        <p:spPr>
          <a:xfrm>
            <a:off x="452728" y="8863510"/>
            <a:ext cx="428895" cy="615687"/>
          </a:xfrm>
          <a:prstGeom prst="rect">
            <a:avLst/>
          </a:prstGeom>
        </p:spPr>
      </p:pic>
      <p:sp>
        <p:nvSpPr>
          <p:cNvPr id="50" name="object 8">
            <a:extLst>
              <a:ext uri="{FF2B5EF4-FFF2-40B4-BE49-F238E27FC236}">
                <a16:creationId xmlns:a16="http://schemas.microsoft.com/office/drawing/2014/main" xmlns="" id="{14D5A57D-8D94-45AB-8A35-35818005F079}"/>
              </a:ext>
            </a:extLst>
          </p:cNvPr>
          <p:cNvSpPr txBox="1"/>
          <p:nvPr/>
        </p:nvSpPr>
        <p:spPr>
          <a:xfrm>
            <a:off x="1390015" y="10027868"/>
            <a:ext cx="12623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defTabSz="914347">
              <a:spcBef>
                <a:spcPts val="100"/>
              </a:spcBef>
            </a:pPr>
            <a:r>
              <a:rPr sz="800" dirty="0">
                <a:solidFill>
                  <a:prstClr val="black"/>
                </a:solidFill>
                <a:latin typeface="Lato Light" panose="020F0502020204030203"/>
                <a:cs typeface="Arial"/>
              </a:rPr>
              <a:t>*75W en </a:t>
            </a:r>
            <a:r>
              <a:rPr sz="800" spc="-5" dirty="0">
                <a:solidFill>
                  <a:prstClr val="black"/>
                </a:solidFill>
                <a:latin typeface="Lato Light" panose="020F0502020204030203"/>
                <a:cs typeface="Arial"/>
              </a:rPr>
              <a:t>cours</a:t>
            </a:r>
            <a:r>
              <a:rPr sz="800" spc="-34" dirty="0">
                <a:solidFill>
                  <a:prstClr val="black"/>
                </a:solidFill>
                <a:latin typeface="Lato Light" panose="020F0502020204030203"/>
                <a:cs typeface="Arial"/>
              </a:rPr>
              <a:t> </a:t>
            </a:r>
            <a:r>
              <a:rPr sz="800" spc="-5" dirty="0">
                <a:solidFill>
                  <a:prstClr val="black"/>
                </a:solidFill>
                <a:latin typeface="Lato Light" panose="020F0502020204030203"/>
                <a:cs typeface="Arial"/>
              </a:rPr>
              <a:t>d’évaluation</a:t>
            </a:r>
            <a:endParaRPr sz="800" dirty="0">
              <a:solidFill>
                <a:prstClr val="black"/>
              </a:solidFill>
              <a:latin typeface="Lato Light" panose="020F0502020204030203"/>
              <a:cs typeface="Arial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3B1ACE5E-899C-4209-9C96-365E4CC14354}"/>
              </a:ext>
            </a:extLst>
          </p:cNvPr>
          <p:cNvSpPr/>
          <p:nvPr/>
        </p:nvSpPr>
        <p:spPr>
          <a:xfrm>
            <a:off x="5906166" y="7498090"/>
            <a:ext cx="1577647" cy="2244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CH" sz="999" dirty="0">
              <a:latin typeface="Lato Light" panose="020F0502020204030203"/>
            </a:endParaRPr>
          </a:p>
          <a:p>
            <a:endParaRPr lang="fr-CH" sz="999" dirty="0">
              <a:latin typeface="Lato Light" panose="020F0502020204030203"/>
            </a:endParaRPr>
          </a:p>
          <a:p>
            <a:endParaRPr lang="fr-CH" sz="999" dirty="0">
              <a:latin typeface="Lato Light" panose="020F0502020204030203"/>
            </a:endParaRPr>
          </a:p>
          <a:p>
            <a:r>
              <a:rPr lang="fr-CH" sz="999" dirty="0">
                <a:latin typeface="Lato Light" panose="020F0502020204030203"/>
              </a:rPr>
              <a:t>Interdites de mise sur le marché  européen au 1er septembre 2018</a:t>
            </a:r>
          </a:p>
          <a:p>
            <a:endParaRPr lang="fr-CH" sz="999" dirty="0">
              <a:latin typeface="Lato Light" panose="020F0502020204030203"/>
            </a:endParaRPr>
          </a:p>
          <a:p>
            <a:endParaRPr lang="fr-CH" sz="999" dirty="0">
              <a:latin typeface="Lato Light" panose="020F0502020204030203"/>
            </a:endParaRPr>
          </a:p>
          <a:p>
            <a:endParaRPr lang="fr-CH" sz="999" dirty="0">
              <a:latin typeface="Lato Light" panose="020F0502020204030203"/>
            </a:endParaRPr>
          </a:p>
          <a:p>
            <a:endParaRPr lang="fr-CH" sz="999" dirty="0">
              <a:latin typeface="Lato Light" panose="020F0502020204030203"/>
            </a:endParaRPr>
          </a:p>
          <a:p>
            <a:endParaRPr lang="fr-CH" sz="999" dirty="0">
              <a:latin typeface="Lato Light" panose="020F0502020204030203"/>
            </a:endParaRPr>
          </a:p>
          <a:p>
            <a:r>
              <a:rPr lang="fr-CH" sz="999" dirty="0">
                <a:latin typeface="Lato Light" panose="020F0502020204030203"/>
              </a:rPr>
              <a:t>Interdites de mise sur le marché  européen au 1er septembre 2018</a:t>
            </a:r>
          </a:p>
        </p:txBody>
      </p:sp>
      <p:pic>
        <p:nvPicPr>
          <p:cNvPr id="53" name="Image 52">
            <a:extLst>
              <a:ext uri="{FF2B5EF4-FFF2-40B4-BE49-F238E27FC236}">
                <a16:creationId xmlns:a16="http://schemas.microsoft.com/office/drawing/2014/main" xmlns="" id="{0FDB119C-F06E-4288-83EC-86E5B15E08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814" y="8064835"/>
            <a:ext cx="466725" cy="466725"/>
          </a:xfrm>
          <a:prstGeom prst="rect">
            <a:avLst/>
          </a:prstGeom>
        </p:spPr>
      </p:pic>
      <p:pic>
        <p:nvPicPr>
          <p:cNvPr id="54" name="Image 53">
            <a:extLst>
              <a:ext uri="{FF2B5EF4-FFF2-40B4-BE49-F238E27FC236}">
                <a16:creationId xmlns:a16="http://schemas.microsoft.com/office/drawing/2014/main" xmlns="" id="{E937F941-2B8C-42DD-B282-AD023C21F5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812" y="9092724"/>
            <a:ext cx="466725" cy="466725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812" y="2847703"/>
            <a:ext cx="504822" cy="480678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9762" y="3670792"/>
            <a:ext cx="504822" cy="480678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9762" y="5526687"/>
            <a:ext cx="504822" cy="48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07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465512" y="994542"/>
            <a:ext cx="6900489" cy="984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fr-CH" sz="2399" b="1" dirty="0">
                <a:solidFill>
                  <a:srgbClr val="3333CC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Suite des lampes halogènes 2018 </a:t>
            </a:r>
          </a:p>
          <a:p>
            <a:r>
              <a:rPr lang="fr-CH" sz="2399" dirty="0">
                <a:solidFill>
                  <a:srgbClr val="3333CC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qu’est-il prévu?</a:t>
            </a:r>
          </a:p>
        </p:txBody>
      </p:sp>
      <p:sp>
        <p:nvSpPr>
          <p:cNvPr id="88" name="object 21">
            <a:extLst>
              <a:ext uri="{FF2B5EF4-FFF2-40B4-BE49-F238E27FC236}">
                <a16:creationId xmlns:a16="http://schemas.microsoft.com/office/drawing/2014/main" xmlns="" id="{E2E7EF9D-51A0-43C2-A366-679279943358}"/>
              </a:ext>
            </a:extLst>
          </p:cNvPr>
          <p:cNvSpPr/>
          <p:nvPr/>
        </p:nvSpPr>
        <p:spPr>
          <a:xfrm>
            <a:off x="9836151" y="3471045"/>
            <a:ext cx="615950" cy="471170"/>
          </a:xfrm>
          <a:custGeom>
            <a:avLst/>
            <a:gdLst/>
            <a:ahLst/>
            <a:cxnLst/>
            <a:rect l="l" t="t" r="r" b="b"/>
            <a:pathLst>
              <a:path w="615950" h="471170">
                <a:moveTo>
                  <a:pt x="0" y="0"/>
                </a:moveTo>
                <a:lnTo>
                  <a:pt x="0" y="470693"/>
                </a:lnTo>
                <a:lnTo>
                  <a:pt x="615553" y="470693"/>
                </a:lnTo>
                <a:lnTo>
                  <a:pt x="615553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E6E6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xmlns="" id="{115D63B4-51B7-4FF9-873A-6A27DB38AFDE}"/>
              </a:ext>
            </a:extLst>
          </p:cNvPr>
          <p:cNvSpPr txBox="1"/>
          <p:nvPr/>
        </p:nvSpPr>
        <p:spPr>
          <a:xfrm>
            <a:off x="465511" y="2044132"/>
            <a:ext cx="690049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CH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Les sources lumineuses LED n’ont cessé de se perfectionner ces dernières années. Elles offrent aujourd’hui de bonnes alternatives qui brillent notamment par une </a:t>
            </a:r>
            <a:r>
              <a:rPr lang="fr-CH" sz="1600" b="1" dirty="0">
                <a:solidFill>
                  <a:srgbClr val="3333CC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haute efficacité énergétique</a:t>
            </a:r>
            <a:r>
              <a:rPr lang="fr-CH" sz="1600" dirty="0">
                <a:solidFill>
                  <a:srgbClr val="3333CC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fr-CH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et dont le prix ne cesse de baisser.</a:t>
            </a:r>
          </a:p>
          <a:p>
            <a:pPr algn="just">
              <a:spcAft>
                <a:spcPts val="600"/>
              </a:spcAft>
            </a:pPr>
            <a:r>
              <a:rPr lang="fr-CH" sz="1600" dirty="0" smtClean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En 2016, l’ajournement de </a:t>
            </a:r>
            <a:r>
              <a:rPr lang="fr-CH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l’interdiction générale a été justifié par l’argument, parfois mis en doute, que la technologie LED n’était pas suffisamment avancée pour remplacer l’halogène. </a:t>
            </a:r>
            <a:endParaRPr lang="fr-CH" sz="1600" dirty="0" smtClean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 algn="just"/>
            <a:r>
              <a:rPr lang="fr-CH" sz="1600" dirty="0" smtClean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Ceux </a:t>
            </a:r>
            <a:r>
              <a:rPr lang="fr-CH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qui se sont déjà équipés ou informés sur le sujet savent pourtant que depuis, les LED ont bien </a:t>
            </a:r>
            <a:r>
              <a:rPr lang="fr-CH" sz="1600" dirty="0" smtClean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évolués.</a:t>
            </a:r>
          </a:p>
          <a:p>
            <a:pPr algn="just">
              <a:spcAft>
                <a:spcPts val="600"/>
              </a:spcAft>
            </a:pPr>
            <a:r>
              <a:rPr lang="fr-CH" sz="1600" dirty="0" smtClean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Non </a:t>
            </a:r>
            <a:r>
              <a:rPr lang="fr-CH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seulement la qualité de l’éclairage s’est améliorée, mais </a:t>
            </a:r>
            <a:r>
              <a:rPr lang="fr-CH" sz="1600" b="1" dirty="0">
                <a:solidFill>
                  <a:srgbClr val="3333CC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l’apparence des ampoules à LED ressemble de plus en plus à celle des lampes à incandescence classiques</a:t>
            </a:r>
            <a:r>
              <a:rPr lang="fr-CH" sz="1600" b="1" dirty="0" smtClean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.</a:t>
            </a:r>
            <a:endParaRPr lang="fr-CH" sz="1600" dirty="0" smtClean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fr-CH" sz="1600" dirty="0" smtClean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D’autres </a:t>
            </a:r>
            <a:r>
              <a:rPr lang="fr-CH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points faibles tels que la capacité de variation médiocre ont eux aussi été corrigés.</a:t>
            </a:r>
          </a:p>
          <a:p>
            <a:pPr algn="just"/>
            <a:r>
              <a:rPr lang="fr-CH" sz="1600" dirty="0" smtClean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Ci-dessous, vous trouverez un </a:t>
            </a:r>
            <a:r>
              <a:rPr lang="fr-CH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aperçu des différentes sources lumineuses alternatives que nous disposons d’ores et déjà en stock. 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24A06941-0797-4A80-BC9A-83B9B3CDC4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11" y="6524953"/>
            <a:ext cx="1452590" cy="254987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A4CA09B6-F471-415C-A0A5-1BB3CF006B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04" y="6582903"/>
            <a:ext cx="867849" cy="2433967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93680392-EC7B-437C-9E54-29349616EC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756" y="6847386"/>
            <a:ext cx="1700213" cy="19050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69619B5D-D5D7-4157-ABC3-2D7190DE6C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1872" y="6656886"/>
            <a:ext cx="531495" cy="228600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xmlns="" id="{68B9798F-14A5-4D12-B8B2-D50422C5752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3167" y="6904501"/>
            <a:ext cx="1376363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1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6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4143070"/>
              </p:ext>
            </p:extLst>
          </p:nvPr>
        </p:nvGraphicFramePr>
        <p:xfrm>
          <a:off x="530546" y="6864260"/>
          <a:ext cx="6784659" cy="4492422"/>
        </p:xfrm>
        <a:graphic>
          <a:graphicData uri="http://schemas.openxmlformats.org/drawingml/2006/table">
            <a:tbl>
              <a:tblPr/>
              <a:tblGrid>
                <a:gridCol w="34567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278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82622"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ts val="2200"/>
                        </a:lnSpc>
                        <a:defRPr sz="1600" b="1" kern="1200">
                          <a:solidFill>
                            <a:srgbClr val="E78E24"/>
                          </a:solidFill>
                          <a:latin typeface="Arial" panose="020B0604020202020204" pitchFamily="34" charset="0"/>
                        </a:defRPr>
                      </a:lvl1pPr>
                      <a:lvl2pPr marL="190500" algn="l" defTabSz="914400" rtl="0" eaLnBrk="1" latinLnBrk="0" hangingPunct="1">
                        <a:lnSpc>
                          <a:spcPts val="2200"/>
                        </a:lnSpc>
                        <a:spcBef>
                          <a:spcPts val="300"/>
                        </a:spcBef>
                        <a:buClr>
                          <a:srgbClr val="0093D3"/>
                        </a:buClr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574675" algn="l" defTabSz="914400" rtl="0" eaLnBrk="1" latinLnBrk="0" hangingPunct="1">
                        <a:lnSpc>
                          <a:spcPts val="2200"/>
                        </a:lnSpc>
                        <a:buClr>
                          <a:schemeClr val="tx1"/>
                        </a:buClr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949325" algn="l" defTabSz="914400" rtl="0" eaLnBrk="1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33500" algn="l" defTabSz="914400" rtl="0" eaLnBrk="1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07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479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051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62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CH" altLang="fr-FR" sz="20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altLang="fr-FR" sz="20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Siège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altLang="fr-FR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Rue </a:t>
                      </a:r>
                      <a:r>
                        <a:rPr kumimoji="0" lang="fr-CH" altLang="fr-FR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Edouard-Verdan </a:t>
                      </a:r>
                      <a:r>
                        <a:rPr kumimoji="0" lang="fr-CH" altLang="fr-FR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altLang="fr-FR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1400 Yverdon-les-Bains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fr-CH" altLang="fr-FR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Tél.: 024 </a:t>
                      </a:r>
                      <a:r>
                        <a:rPr kumimoji="0" lang="fr-CH" altLang="fr-FR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445 26 </a:t>
                      </a:r>
                      <a:r>
                        <a:rPr kumimoji="0" lang="fr-CH" altLang="fr-FR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12    </a:t>
                      </a:r>
                      <a:endParaRPr kumimoji="0" lang="fr-CH" altLang="fr-FR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ebdings" panose="05030102010509060703" pitchFamily="18" charset="2"/>
                        <a:buChar char=""/>
                        <a:tabLst/>
                      </a:pPr>
                      <a:r>
                        <a:rPr kumimoji="0" lang="fr-CH" altLang="fr-FR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info@esencialenergies.ch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altLang="fr-FR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www.esencialenergies.ch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CH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CH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9" marB="45729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ts val="2200"/>
                        </a:lnSpc>
                        <a:defRPr sz="1600" b="1" kern="1200">
                          <a:solidFill>
                            <a:srgbClr val="E78E24"/>
                          </a:solidFill>
                          <a:latin typeface="Arial" panose="020B0604020202020204" pitchFamily="34" charset="0"/>
                        </a:defRPr>
                      </a:lvl1pPr>
                      <a:lvl2pPr marL="190500" algn="l" defTabSz="914400" rtl="0" eaLnBrk="1" latinLnBrk="0" hangingPunct="1">
                        <a:lnSpc>
                          <a:spcPts val="2200"/>
                        </a:lnSpc>
                        <a:spcBef>
                          <a:spcPts val="300"/>
                        </a:spcBef>
                        <a:buClr>
                          <a:srgbClr val="0093D3"/>
                        </a:buClr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574675" algn="l" defTabSz="914400" rtl="0" eaLnBrk="1" latinLnBrk="0" hangingPunct="1">
                        <a:lnSpc>
                          <a:spcPts val="2200"/>
                        </a:lnSpc>
                        <a:buClr>
                          <a:schemeClr val="tx1"/>
                        </a:buClr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949325" algn="l" defTabSz="914400" rtl="0" eaLnBrk="1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33500" algn="l" defTabSz="914400" rtl="0" eaLnBrk="1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07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479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051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62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CH" altLang="fr-FR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87D4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CH" altLang="fr-FR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87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9" marB="45729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4900"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ts val="2200"/>
                        </a:lnSpc>
                        <a:defRPr sz="1600" b="1" kern="1200">
                          <a:solidFill>
                            <a:srgbClr val="E78E24"/>
                          </a:solidFill>
                          <a:latin typeface="Arial" panose="020B0604020202020204" pitchFamily="34" charset="0"/>
                        </a:defRPr>
                      </a:lvl1pPr>
                      <a:lvl2pPr marL="190500" algn="l" defTabSz="914400" rtl="0" eaLnBrk="1" latinLnBrk="0" hangingPunct="1">
                        <a:lnSpc>
                          <a:spcPts val="2200"/>
                        </a:lnSpc>
                        <a:spcBef>
                          <a:spcPts val="300"/>
                        </a:spcBef>
                        <a:buClr>
                          <a:srgbClr val="0093D3"/>
                        </a:buClr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574675" algn="l" defTabSz="914400" rtl="0" eaLnBrk="1" latinLnBrk="0" hangingPunct="1">
                        <a:lnSpc>
                          <a:spcPts val="2200"/>
                        </a:lnSpc>
                        <a:buClr>
                          <a:schemeClr val="tx1"/>
                        </a:buClr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949325" algn="l" defTabSz="914400" rtl="0" eaLnBrk="1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33500" algn="l" defTabSz="914400" rtl="0" eaLnBrk="1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07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479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051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62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CH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9" marB="45729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ts val="2200"/>
                        </a:lnSpc>
                        <a:defRPr sz="1600" b="1" kern="1200">
                          <a:solidFill>
                            <a:srgbClr val="E78E24"/>
                          </a:solidFill>
                          <a:latin typeface="Arial" panose="020B0604020202020204" pitchFamily="34" charset="0"/>
                        </a:defRPr>
                      </a:lvl1pPr>
                      <a:lvl2pPr marL="190500" algn="l" defTabSz="914400" rtl="0" eaLnBrk="1" latinLnBrk="0" hangingPunct="1">
                        <a:lnSpc>
                          <a:spcPts val="2200"/>
                        </a:lnSpc>
                        <a:spcBef>
                          <a:spcPts val="300"/>
                        </a:spcBef>
                        <a:buClr>
                          <a:srgbClr val="0093D3"/>
                        </a:buClr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574675" algn="l" defTabSz="914400" rtl="0" eaLnBrk="1" latinLnBrk="0" hangingPunct="1">
                        <a:lnSpc>
                          <a:spcPts val="2200"/>
                        </a:lnSpc>
                        <a:buClr>
                          <a:schemeClr val="tx1"/>
                        </a:buClr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949325" algn="l" defTabSz="914400" rtl="0" eaLnBrk="1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33500" algn="l" defTabSz="914400" rtl="0" eaLnBrk="1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07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479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051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62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CH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9" marB="45729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4900"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ts val="2200"/>
                        </a:lnSpc>
                        <a:defRPr sz="1600" b="1" kern="1200">
                          <a:solidFill>
                            <a:srgbClr val="E78E24"/>
                          </a:solidFill>
                          <a:latin typeface="Arial" panose="020B0604020202020204" pitchFamily="34" charset="0"/>
                        </a:defRPr>
                      </a:lvl1pPr>
                      <a:lvl2pPr marL="190500" algn="l" defTabSz="914400" rtl="0" eaLnBrk="1" latinLnBrk="0" hangingPunct="1">
                        <a:lnSpc>
                          <a:spcPts val="2200"/>
                        </a:lnSpc>
                        <a:spcBef>
                          <a:spcPts val="300"/>
                        </a:spcBef>
                        <a:buClr>
                          <a:srgbClr val="0093D3"/>
                        </a:buClr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574675" algn="l" defTabSz="914400" rtl="0" eaLnBrk="1" latinLnBrk="0" hangingPunct="1">
                        <a:lnSpc>
                          <a:spcPts val="2200"/>
                        </a:lnSpc>
                        <a:buClr>
                          <a:schemeClr val="tx1"/>
                        </a:buClr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949325" algn="l" defTabSz="914400" rtl="0" eaLnBrk="1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33500" algn="l" defTabSz="914400" rtl="0" eaLnBrk="1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07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479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051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62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CH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9" marB="45729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ts val="2200"/>
                        </a:lnSpc>
                        <a:defRPr sz="1600" b="1" kern="1200">
                          <a:solidFill>
                            <a:srgbClr val="E78E24"/>
                          </a:solidFill>
                          <a:latin typeface="Arial" panose="020B0604020202020204" pitchFamily="34" charset="0"/>
                        </a:defRPr>
                      </a:lvl1pPr>
                      <a:lvl2pPr marL="190500" algn="l" defTabSz="914400" rtl="0" eaLnBrk="1" latinLnBrk="0" hangingPunct="1">
                        <a:lnSpc>
                          <a:spcPts val="2200"/>
                        </a:lnSpc>
                        <a:spcBef>
                          <a:spcPts val="300"/>
                        </a:spcBef>
                        <a:buClr>
                          <a:srgbClr val="0093D3"/>
                        </a:buClr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574675" algn="l" defTabSz="914400" rtl="0" eaLnBrk="1" latinLnBrk="0" hangingPunct="1">
                        <a:lnSpc>
                          <a:spcPts val="2200"/>
                        </a:lnSpc>
                        <a:buClr>
                          <a:schemeClr val="tx1"/>
                        </a:buClr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949325" algn="l" defTabSz="914400" rtl="0" eaLnBrk="1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33500" algn="l" defTabSz="914400" rtl="0" eaLnBrk="1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07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479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051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62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fr-CH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9" marB="45729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11" name="Picture 8" descr="C:\Users\juanmanuelfernandez\Pictures\economie-energi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777" y="3619692"/>
            <a:ext cx="2244718" cy="2247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86855" y="2727266"/>
            <a:ext cx="458138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47" fontAlgn="base">
              <a:spcBef>
                <a:spcPct val="0"/>
              </a:spcBef>
              <a:spcAft>
                <a:spcPct val="0"/>
              </a:spcAft>
              <a:buClr>
                <a:srgbClr val="0093D3"/>
              </a:buClr>
            </a:pPr>
            <a:r>
              <a:rPr lang="fr-CH" altLang="fr-FR" sz="2000" b="1" dirty="0">
                <a:solidFill>
                  <a:srgbClr val="3333CC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Nos prestations clés en </a:t>
            </a:r>
            <a:r>
              <a:rPr lang="fr-CH" altLang="fr-FR" sz="2000" b="1" dirty="0" smtClean="0">
                <a:solidFill>
                  <a:srgbClr val="3333CC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main </a:t>
            </a:r>
          </a:p>
          <a:p>
            <a:pPr defTabSz="914347" fontAlgn="base">
              <a:spcBef>
                <a:spcPct val="0"/>
              </a:spcBef>
              <a:spcAft>
                <a:spcPct val="0"/>
              </a:spcAft>
              <a:buClr>
                <a:srgbClr val="0093D3"/>
              </a:buClr>
            </a:pPr>
            <a:endParaRPr lang="fr-CH" altLang="fr-FR" sz="2000" dirty="0">
              <a:solidFill>
                <a:srgbClr val="3333CC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 marL="468313" lvl="1" indent="-285750">
              <a:lnSpc>
                <a:spcPct val="150000"/>
              </a:lnSpc>
              <a:buClr>
                <a:srgbClr val="235BA8"/>
              </a:buClr>
              <a:buBlip>
                <a:blip r:embed="rId3"/>
              </a:buBlip>
              <a:defRPr/>
            </a:pPr>
            <a:r>
              <a:rPr lang="fr-CH" altLang="fr-FR" sz="1800" dirty="0" smtClean="0">
                <a:solidFill>
                  <a:srgbClr val="000000"/>
                </a:solidFill>
                <a:latin typeface="Lato Light" panose="020F0502020204030203"/>
                <a:cs typeface="Arial" panose="020B0604020202020204" pitchFamily="34" charset="0"/>
              </a:rPr>
              <a:t>Conception</a:t>
            </a:r>
          </a:p>
          <a:p>
            <a:pPr marL="468313" lvl="1" indent="-285750">
              <a:lnSpc>
                <a:spcPct val="150000"/>
              </a:lnSpc>
              <a:buClr>
                <a:srgbClr val="235BA8"/>
              </a:buClr>
              <a:buBlip>
                <a:blip r:embed="rId3"/>
              </a:buBlip>
              <a:defRPr/>
            </a:pPr>
            <a:r>
              <a:rPr lang="fr-CH" altLang="fr-FR" sz="1800" dirty="0" smtClean="0">
                <a:solidFill>
                  <a:srgbClr val="000000"/>
                </a:solidFill>
                <a:latin typeface="Lato Light" panose="020F0502020204030203"/>
                <a:cs typeface="Arial" panose="020B0604020202020204" pitchFamily="34" charset="0"/>
              </a:rPr>
              <a:t>Étude</a:t>
            </a:r>
          </a:p>
          <a:p>
            <a:pPr marL="468313" lvl="1" indent="-285750">
              <a:lnSpc>
                <a:spcPct val="150000"/>
              </a:lnSpc>
              <a:buClr>
                <a:srgbClr val="235BA8"/>
              </a:buClr>
              <a:buBlip>
                <a:blip r:embed="rId3"/>
              </a:buBlip>
              <a:defRPr/>
            </a:pPr>
            <a:r>
              <a:rPr lang="fr-CH" altLang="fr-FR" sz="1800" dirty="0" smtClean="0">
                <a:solidFill>
                  <a:srgbClr val="000000"/>
                </a:solidFill>
                <a:latin typeface="Lato Light" panose="020F0502020204030203"/>
                <a:cs typeface="Arial" panose="020B0604020202020204" pitchFamily="34" charset="0"/>
              </a:rPr>
              <a:t>Conseils</a:t>
            </a:r>
          </a:p>
          <a:p>
            <a:pPr marL="468313" lvl="1" indent="-285750">
              <a:lnSpc>
                <a:spcPct val="150000"/>
              </a:lnSpc>
              <a:buClr>
                <a:srgbClr val="235BA8"/>
              </a:buClr>
              <a:buBlip>
                <a:blip r:embed="rId3"/>
              </a:buBlip>
              <a:defRPr/>
            </a:pPr>
            <a:r>
              <a:rPr lang="fr-CH" altLang="fr-FR" sz="1800" dirty="0" smtClean="0">
                <a:solidFill>
                  <a:srgbClr val="000000"/>
                </a:solidFill>
                <a:latin typeface="Lato Light" panose="020F0502020204030203"/>
                <a:cs typeface="Arial" panose="020B0604020202020204" pitchFamily="34" charset="0"/>
              </a:rPr>
              <a:t>Installations</a:t>
            </a:r>
          </a:p>
          <a:p>
            <a:pPr marL="468313" lvl="1" indent="-285750">
              <a:lnSpc>
                <a:spcPct val="150000"/>
              </a:lnSpc>
              <a:buClr>
                <a:srgbClr val="235BA8"/>
              </a:buClr>
              <a:buBlip>
                <a:blip r:embed="rId3"/>
              </a:buBlip>
              <a:defRPr/>
            </a:pPr>
            <a:r>
              <a:rPr lang="fr-CH" altLang="fr-FR" sz="1800" dirty="0" smtClean="0">
                <a:solidFill>
                  <a:srgbClr val="000000"/>
                </a:solidFill>
                <a:latin typeface="Lato Light" panose="020F0502020204030203"/>
                <a:cs typeface="Arial" panose="020B0604020202020204" pitchFamily="34" charset="0"/>
              </a:rPr>
              <a:t>Programmation</a:t>
            </a:r>
          </a:p>
          <a:p>
            <a:pPr marL="468313" lvl="1" indent="-285750">
              <a:lnSpc>
                <a:spcPct val="150000"/>
              </a:lnSpc>
              <a:buClr>
                <a:srgbClr val="235BA8"/>
              </a:buClr>
              <a:buBlip>
                <a:blip r:embed="rId3"/>
              </a:buBlip>
              <a:defRPr/>
            </a:pPr>
            <a:r>
              <a:rPr lang="fr-CH" altLang="fr-FR" sz="1800" dirty="0" smtClean="0">
                <a:solidFill>
                  <a:srgbClr val="000000"/>
                </a:solidFill>
                <a:latin typeface="Lato Light" panose="020F0502020204030203"/>
                <a:cs typeface="Arial" panose="020B0604020202020204" pitchFamily="34" charset="0"/>
              </a:rPr>
              <a:t>Contrôles / Mesures</a:t>
            </a:r>
          </a:p>
          <a:p>
            <a:pPr marL="468313" lvl="1" indent="-285750">
              <a:lnSpc>
                <a:spcPct val="150000"/>
              </a:lnSpc>
              <a:buClr>
                <a:srgbClr val="235BA8"/>
              </a:buClr>
              <a:buBlip>
                <a:blip r:embed="rId3"/>
              </a:buBlip>
              <a:defRPr/>
            </a:pPr>
            <a:r>
              <a:rPr lang="fr-CH" altLang="fr-FR" sz="1800" dirty="0" smtClean="0">
                <a:solidFill>
                  <a:srgbClr val="000000"/>
                </a:solidFill>
                <a:latin typeface="Lato Light" panose="020F0502020204030203"/>
                <a:cs typeface="Arial" panose="020B0604020202020204" pitchFamily="34" charset="0"/>
              </a:rPr>
              <a:t>Maintenance durant le cycle du bâtiment</a:t>
            </a:r>
          </a:p>
          <a:p>
            <a:pPr marL="468313" lvl="1" indent="-285750">
              <a:lnSpc>
                <a:spcPct val="150000"/>
              </a:lnSpc>
              <a:buClr>
                <a:srgbClr val="235BA8"/>
              </a:buClr>
              <a:buBlip>
                <a:blip r:embed="rId3"/>
              </a:buBlip>
              <a:defRPr/>
            </a:pPr>
            <a:r>
              <a:rPr lang="fr-CH" altLang="fr-FR" sz="1800" dirty="0" smtClean="0">
                <a:solidFill>
                  <a:srgbClr val="000000"/>
                </a:solidFill>
                <a:latin typeface="Lato Light" panose="020F0502020204030203"/>
                <a:cs typeface="Arial" panose="020B0604020202020204" pitchFamily="34" charset="0"/>
              </a:rPr>
              <a:t>Service d’intervention 24h/24</a:t>
            </a:r>
            <a:endParaRPr lang="fr-CH" altLang="fr-FR" sz="1800" dirty="0">
              <a:solidFill>
                <a:srgbClr val="000000"/>
              </a:solidFill>
              <a:latin typeface="Lato Light" panose="020F0502020204030203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23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8554</TotalTime>
  <Words>702</Words>
  <Application>Microsoft Office PowerPoint</Application>
  <PresentationFormat>Personnalisé</PresentationFormat>
  <Paragraphs>191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Arial</vt:lpstr>
      <vt:lpstr>Calibri</vt:lpstr>
      <vt:lpstr>Lato Light</vt:lpstr>
      <vt:lpstr>Times New Roman</vt:lpstr>
      <vt:lpstr>Webdings</vt:lpstr>
      <vt:lpstr>Thème Office</vt:lpstr>
      <vt:lpstr>1_Thème Office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Bruno Boumard</dc:creator>
  <cp:lastModifiedBy>Martina Pillitu</cp:lastModifiedBy>
  <cp:revision>297</cp:revision>
  <cp:lastPrinted>2015-07-20T05:54:01Z</cp:lastPrinted>
  <dcterms:created xsi:type="dcterms:W3CDTF">2015-01-12T10:26:47Z</dcterms:created>
  <dcterms:modified xsi:type="dcterms:W3CDTF">2018-06-04T12:45:18Z</dcterms:modified>
</cp:coreProperties>
</file>